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32"/>
  </p:notesMasterIdLst>
  <p:sldIdLst>
    <p:sldId id="4631" r:id="rId3"/>
    <p:sldId id="4122" r:id="rId4"/>
    <p:sldId id="4693" r:id="rId5"/>
    <p:sldId id="4047" r:id="rId6"/>
    <p:sldId id="275" r:id="rId7"/>
    <p:sldId id="4720" r:id="rId8"/>
    <p:sldId id="4721" r:id="rId9"/>
    <p:sldId id="4722" r:id="rId10"/>
    <p:sldId id="4723" r:id="rId11"/>
    <p:sldId id="4724" r:id="rId12"/>
    <p:sldId id="4726" r:id="rId13"/>
    <p:sldId id="4727" r:id="rId14"/>
    <p:sldId id="4728" r:id="rId15"/>
    <p:sldId id="467" r:id="rId16"/>
    <p:sldId id="481" r:id="rId17"/>
    <p:sldId id="472" r:id="rId18"/>
    <p:sldId id="474" r:id="rId19"/>
    <p:sldId id="471" r:id="rId20"/>
    <p:sldId id="4729" r:id="rId21"/>
    <p:sldId id="476" r:id="rId22"/>
    <p:sldId id="477" r:id="rId23"/>
    <p:sldId id="478" r:id="rId24"/>
    <p:sldId id="479" r:id="rId25"/>
    <p:sldId id="483" r:id="rId26"/>
    <p:sldId id="482" r:id="rId27"/>
    <p:sldId id="4508" r:id="rId28"/>
    <p:sldId id="4730" r:id="rId29"/>
    <p:sldId id="4509" r:id="rId30"/>
    <p:sldId id="471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0921"/>
  </p:normalViewPr>
  <p:slideViewPr>
    <p:cSldViewPr snapToGrid="0" snapToObjects="1">
      <p:cViewPr varScale="1">
        <p:scale>
          <a:sx n="77" d="100"/>
          <a:sy n="77" d="100"/>
        </p:scale>
        <p:origin x="133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45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33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loudplatform.sap.com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download.cgi" TargetMode="External"/><Relationship Id="rId7" Type="http://schemas.openxmlformats.org/officeDocument/2006/relationships/hyperlink" Target="https://www.postgresql.org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jenkins.io/download/" TargetMode="External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spring.io/tool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yuztechnologies/00springboot.git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42.tiff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very-center.cloud.sap/serviceCatalog?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help.sap.com/viewer/34f67db3b755405e8145c578221f012c/latest/en-US/6bcefac41a334bb0bc912961aa6b34dc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E82B42-281C-4EF1-965A-28450F578860}"/>
              </a:ext>
            </a:extLst>
          </p:cNvPr>
          <p:cNvGrpSpPr/>
          <p:nvPr/>
        </p:nvGrpSpPr>
        <p:grpSpPr>
          <a:xfrm>
            <a:off x="6096000" y="1613099"/>
            <a:ext cx="5279755" cy="4476500"/>
            <a:chOff x="6237459" y="1535378"/>
            <a:chExt cx="2651760" cy="3293762"/>
          </a:xfrm>
        </p:grpSpPr>
        <p:sp>
          <p:nvSpPr>
            <p:cNvPr id="25" name="Snip Same Side Corner Rectangle 96">
              <a:extLst>
                <a:ext uri="{FF2B5EF4-FFF2-40B4-BE49-F238E27FC236}">
                  <a16:creationId xmlns:a16="http://schemas.microsoft.com/office/drawing/2014/main" id="{72806D02-B1F7-45B9-BEFF-C66B79E28B29}"/>
                </a:ext>
              </a:extLst>
            </p:cNvPr>
            <p:cNvSpPr/>
            <p:nvPr/>
          </p:nvSpPr>
          <p:spPr>
            <a:xfrm flipV="1">
              <a:off x="6237459" y="1535378"/>
              <a:ext cx="2651760" cy="647148"/>
            </a:xfrm>
            <a:prstGeom prst="snip2SameRect">
              <a:avLst>
                <a:gd name="adj1" fmla="val 40871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Snip Same Side Corner Rectangle 97">
              <a:extLst>
                <a:ext uri="{FF2B5EF4-FFF2-40B4-BE49-F238E27FC236}">
                  <a16:creationId xmlns:a16="http://schemas.microsoft.com/office/drawing/2014/main" id="{BB943798-F372-4E75-B04A-BD6B92904AA4}"/>
                </a:ext>
              </a:extLst>
            </p:cNvPr>
            <p:cNvSpPr/>
            <p:nvPr/>
          </p:nvSpPr>
          <p:spPr>
            <a:xfrm>
              <a:off x="8152620" y="4192351"/>
              <a:ext cx="736599" cy="636789"/>
            </a:xfrm>
            <a:prstGeom prst="snip2SameRect">
              <a:avLst>
                <a:gd name="adj1" fmla="val 40871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BBCFD8-C625-4A02-8BAF-6A3E18897C41}"/>
                </a:ext>
              </a:extLst>
            </p:cNvPr>
            <p:cNvSpPr/>
            <p:nvPr/>
          </p:nvSpPr>
          <p:spPr>
            <a:xfrm>
              <a:off x="6286364" y="1589037"/>
              <a:ext cx="2553951" cy="3186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050" b="1" baseline="-25000" dirty="0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27512C8D-79CD-4FF5-B9F1-0AB99A291429}"/>
              </a:ext>
            </a:extLst>
          </p:cNvPr>
          <p:cNvSpPr/>
          <p:nvPr/>
        </p:nvSpPr>
        <p:spPr>
          <a:xfrm>
            <a:off x="6493789" y="2713877"/>
            <a:ext cx="4525505" cy="2160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4" descr="StrongLoop - Deploying LoopBack mBaaS on Cloud Foundry">
            <a:extLst>
              <a:ext uri="{FF2B5EF4-FFF2-40B4-BE49-F238E27FC236}">
                <a16:creationId xmlns:a16="http://schemas.microsoft.com/office/drawing/2014/main" id="{4BF4DF83-FC0F-4F27-976B-D56012D90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1" y="1338263"/>
            <a:ext cx="3058543" cy="305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WHY CF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C89710-08A3-44B2-9D94-CF21104D92EF}"/>
              </a:ext>
            </a:extLst>
          </p:cNvPr>
          <p:cNvSpPr txBox="1"/>
          <p:nvPr/>
        </p:nvSpPr>
        <p:spPr>
          <a:xfrm>
            <a:off x="6965196" y="1834109"/>
            <a:ext cx="3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Cell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0139D2-9CAF-41F6-BC59-629191254C0D}"/>
              </a:ext>
            </a:extLst>
          </p:cNvPr>
          <p:cNvSpPr txBox="1"/>
          <p:nvPr/>
        </p:nvSpPr>
        <p:spPr>
          <a:xfrm>
            <a:off x="6965196" y="2713878"/>
            <a:ext cx="3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Garden = execution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D530BB-C581-4932-9718-D4F68898B302}"/>
              </a:ext>
            </a:extLst>
          </p:cNvPr>
          <p:cNvGrpSpPr/>
          <p:nvPr/>
        </p:nvGrpSpPr>
        <p:grpSpPr>
          <a:xfrm>
            <a:off x="6628108" y="3284504"/>
            <a:ext cx="4215539" cy="1395369"/>
            <a:chOff x="6991787" y="4217461"/>
            <a:chExt cx="2309301" cy="764393"/>
          </a:xfrm>
        </p:grpSpPr>
        <p:pic>
          <p:nvPicPr>
            <p:cNvPr id="33" name="Picture 2" descr="Iris Hexagon Svg Png Icon Free Download (#561954) - OnlineWebFonts.COM">
              <a:extLst>
                <a:ext uri="{FF2B5EF4-FFF2-40B4-BE49-F238E27FC236}">
                  <a16:creationId xmlns:a16="http://schemas.microsoft.com/office/drawing/2014/main" id="{584164C6-64D9-4E64-9795-7BA4C497A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787" y="4217461"/>
              <a:ext cx="643172" cy="74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Iris Hexagon Svg Png Icon Free Download (#561954) - OnlineWebFonts.COM">
              <a:extLst>
                <a:ext uri="{FF2B5EF4-FFF2-40B4-BE49-F238E27FC236}">
                  <a16:creationId xmlns:a16="http://schemas.microsoft.com/office/drawing/2014/main" id="{975B2337-C4CC-4892-927B-5AB2AB6189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469" y="4236748"/>
              <a:ext cx="643172" cy="74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Iris Hexagon Svg Png Icon Free Download (#561954) - OnlineWebFonts.COM">
              <a:extLst>
                <a:ext uri="{FF2B5EF4-FFF2-40B4-BE49-F238E27FC236}">
                  <a16:creationId xmlns:a16="http://schemas.microsoft.com/office/drawing/2014/main" id="{DE083027-FC66-40B5-A8BD-5A86E919C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7916" y="4225992"/>
              <a:ext cx="643172" cy="74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524705B-8842-456F-BD96-299D614F5F6F}"/>
              </a:ext>
            </a:extLst>
          </p:cNvPr>
          <p:cNvSpPr txBox="1"/>
          <p:nvPr/>
        </p:nvSpPr>
        <p:spPr>
          <a:xfrm>
            <a:off x="6389114" y="5137073"/>
            <a:ext cx="16520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Containers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0C9D337-FC08-48AE-95F4-C672F84ABC1C}"/>
              </a:ext>
            </a:extLst>
          </p:cNvPr>
          <p:cNvCxnSpPr>
            <a:cxnSpLocks/>
          </p:cNvCxnSpPr>
          <p:nvPr/>
        </p:nvCxnSpPr>
        <p:spPr>
          <a:xfrm>
            <a:off x="7197014" y="4679873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9269808-F468-41B1-970E-E33525CE3615}"/>
              </a:ext>
            </a:extLst>
          </p:cNvPr>
          <p:cNvSpPr txBox="1"/>
          <p:nvPr/>
        </p:nvSpPr>
        <p:spPr>
          <a:xfrm>
            <a:off x="1145136" y="1063129"/>
            <a:ext cx="692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Self healing container management system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74ADE2-C930-4144-A596-7D61D5D2EECE}"/>
              </a:ext>
            </a:extLst>
          </p:cNvPr>
          <p:cNvGrpSpPr/>
          <p:nvPr/>
        </p:nvGrpSpPr>
        <p:grpSpPr>
          <a:xfrm>
            <a:off x="655321" y="1002983"/>
            <a:ext cx="6062942" cy="489815"/>
            <a:chOff x="208378" y="1210958"/>
            <a:chExt cx="8097066" cy="65414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AE76783-98A5-4BA6-B1AC-F94369F03740}"/>
                </a:ext>
              </a:extLst>
            </p:cNvPr>
            <p:cNvSpPr/>
            <p:nvPr/>
          </p:nvSpPr>
          <p:spPr>
            <a:xfrm>
              <a:off x="208378" y="1210958"/>
              <a:ext cx="654148" cy="654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8875BAD-071A-4FA2-B035-C5AE32C50D45}"/>
                </a:ext>
              </a:extLst>
            </p:cNvPr>
            <p:cNvSpPr/>
            <p:nvPr/>
          </p:nvSpPr>
          <p:spPr>
            <a:xfrm>
              <a:off x="489878" y="1819386"/>
              <a:ext cx="7815566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CB2A3F-A2A3-4A62-85E4-F3161C2AF5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143" y="1267723"/>
              <a:ext cx="540618" cy="54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366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WHY CF?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69808-F468-41B1-970E-E33525CE3615}"/>
              </a:ext>
            </a:extLst>
          </p:cNvPr>
          <p:cNvSpPr txBox="1"/>
          <p:nvPr/>
        </p:nvSpPr>
        <p:spPr>
          <a:xfrm>
            <a:off x="1145136" y="1063129"/>
            <a:ext cx="692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Support 12 Factor App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74ADE2-C930-4144-A596-7D61D5D2EECE}"/>
              </a:ext>
            </a:extLst>
          </p:cNvPr>
          <p:cNvGrpSpPr/>
          <p:nvPr/>
        </p:nvGrpSpPr>
        <p:grpSpPr>
          <a:xfrm>
            <a:off x="655321" y="1002983"/>
            <a:ext cx="6062942" cy="489815"/>
            <a:chOff x="208378" y="1210958"/>
            <a:chExt cx="8097066" cy="65414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AE76783-98A5-4BA6-B1AC-F94369F03740}"/>
                </a:ext>
              </a:extLst>
            </p:cNvPr>
            <p:cNvSpPr/>
            <p:nvPr/>
          </p:nvSpPr>
          <p:spPr>
            <a:xfrm>
              <a:off x="208378" y="1210958"/>
              <a:ext cx="654148" cy="654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8875BAD-071A-4FA2-B035-C5AE32C50D45}"/>
                </a:ext>
              </a:extLst>
            </p:cNvPr>
            <p:cNvSpPr/>
            <p:nvPr/>
          </p:nvSpPr>
          <p:spPr>
            <a:xfrm>
              <a:off x="489878" y="1819386"/>
              <a:ext cx="7815566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CB2A3F-A2A3-4A62-85E4-F3161C2AF5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143" y="1267723"/>
              <a:ext cx="540618" cy="54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3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0D08AA2-8732-4E66-9114-15491634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26" y="2079402"/>
            <a:ext cx="6309251" cy="377561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80F87A2-3E34-404E-99A9-B41A3E4C382C}"/>
              </a:ext>
            </a:extLst>
          </p:cNvPr>
          <p:cNvGrpSpPr/>
          <p:nvPr/>
        </p:nvGrpSpPr>
        <p:grpSpPr>
          <a:xfrm>
            <a:off x="7463712" y="2079402"/>
            <a:ext cx="4211707" cy="3570943"/>
            <a:chOff x="6237459" y="1535378"/>
            <a:chExt cx="2651760" cy="3293762"/>
          </a:xfrm>
        </p:grpSpPr>
        <p:sp>
          <p:nvSpPr>
            <p:cNvPr id="26" name="Snip Same Side Corner Rectangle 96">
              <a:extLst>
                <a:ext uri="{FF2B5EF4-FFF2-40B4-BE49-F238E27FC236}">
                  <a16:creationId xmlns:a16="http://schemas.microsoft.com/office/drawing/2014/main" id="{EBAE380B-23FD-4BA0-B875-F016D5F7AA31}"/>
                </a:ext>
              </a:extLst>
            </p:cNvPr>
            <p:cNvSpPr/>
            <p:nvPr/>
          </p:nvSpPr>
          <p:spPr>
            <a:xfrm flipV="1">
              <a:off x="6237459" y="1535378"/>
              <a:ext cx="2651760" cy="647148"/>
            </a:xfrm>
            <a:prstGeom prst="snip2SameRect">
              <a:avLst>
                <a:gd name="adj1" fmla="val 40871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" name="Snip Same Side Corner Rectangle 97">
              <a:extLst>
                <a:ext uri="{FF2B5EF4-FFF2-40B4-BE49-F238E27FC236}">
                  <a16:creationId xmlns:a16="http://schemas.microsoft.com/office/drawing/2014/main" id="{0F77749F-F647-456E-A64A-7BC30AA4892C}"/>
                </a:ext>
              </a:extLst>
            </p:cNvPr>
            <p:cNvSpPr/>
            <p:nvPr/>
          </p:nvSpPr>
          <p:spPr>
            <a:xfrm>
              <a:off x="8152620" y="4192351"/>
              <a:ext cx="736599" cy="636789"/>
            </a:xfrm>
            <a:prstGeom prst="snip2SameRect">
              <a:avLst>
                <a:gd name="adj1" fmla="val 40871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6DE4E5-728A-41A4-BD03-BB43C9CDA577}"/>
                </a:ext>
              </a:extLst>
            </p:cNvPr>
            <p:cNvSpPr/>
            <p:nvPr/>
          </p:nvSpPr>
          <p:spPr>
            <a:xfrm>
              <a:off x="6286364" y="1589037"/>
              <a:ext cx="2553951" cy="3186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050" b="1" baseline="-25000" dirty="0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0392519-491F-4F76-BC87-AE566224BF63}"/>
              </a:ext>
            </a:extLst>
          </p:cNvPr>
          <p:cNvSpPr txBox="1"/>
          <p:nvPr/>
        </p:nvSpPr>
        <p:spPr>
          <a:xfrm>
            <a:off x="7853774" y="2688598"/>
            <a:ext cx="364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It is a strategy to build software-as-a-service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12B40C-9EDD-49AB-AE1D-9C9CA7D1818A}"/>
              </a:ext>
            </a:extLst>
          </p:cNvPr>
          <p:cNvSpPr txBox="1"/>
          <p:nvPr/>
        </p:nvSpPr>
        <p:spPr>
          <a:xfrm>
            <a:off x="7853774" y="4979890"/>
            <a:ext cx="3236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https://12factor.net/</a:t>
            </a:r>
          </a:p>
        </p:txBody>
      </p:sp>
      <p:pic>
        <p:nvPicPr>
          <p:cNvPr id="6" name="Graphic 5" descr="Internet outline">
            <a:extLst>
              <a:ext uri="{FF2B5EF4-FFF2-40B4-BE49-F238E27FC236}">
                <a16:creationId xmlns:a16="http://schemas.microsoft.com/office/drawing/2014/main" id="{1C12B653-AA9D-40A8-B1F4-6196B2CA8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9937" y="4065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HISTORY OF CF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EAD72CA-D769-4801-B28F-3D2455927CF7}"/>
              </a:ext>
            </a:extLst>
          </p:cNvPr>
          <p:cNvSpPr/>
          <p:nvPr/>
        </p:nvSpPr>
        <p:spPr>
          <a:xfrm>
            <a:off x="338801" y="3352800"/>
            <a:ext cx="11560781" cy="60036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47735B8-FA0F-4FF5-BDBF-00D5918D39EF}"/>
              </a:ext>
            </a:extLst>
          </p:cNvPr>
          <p:cNvSpPr/>
          <p:nvPr/>
        </p:nvSpPr>
        <p:spPr>
          <a:xfrm>
            <a:off x="91069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1C1B5B-C5D6-4861-809F-FA5C73832D75}"/>
              </a:ext>
            </a:extLst>
          </p:cNvPr>
          <p:cNvSpPr txBox="1"/>
          <p:nvPr/>
        </p:nvSpPr>
        <p:spPr>
          <a:xfrm>
            <a:off x="47308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2009-2011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0F7E02-0F0C-43F3-977D-40E73E93F6E3}"/>
              </a:ext>
            </a:extLst>
          </p:cNvPr>
          <p:cNvSpPr txBox="1"/>
          <p:nvPr/>
        </p:nvSpPr>
        <p:spPr>
          <a:xfrm>
            <a:off x="205386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193C0-A493-4BCC-A554-24A8320A3FED}"/>
              </a:ext>
            </a:extLst>
          </p:cNvPr>
          <p:cNvSpPr txBox="1"/>
          <p:nvPr/>
        </p:nvSpPr>
        <p:spPr>
          <a:xfrm>
            <a:off x="363464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BD7496-029D-422F-A89E-794074651068}"/>
              </a:ext>
            </a:extLst>
          </p:cNvPr>
          <p:cNvSpPr txBox="1"/>
          <p:nvPr/>
        </p:nvSpPr>
        <p:spPr>
          <a:xfrm>
            <a:off x="521542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F8C2EA-B41F-4E88-9D4A-D941BAE29904}"/>
              </a:ext>
            </a:extLst>
          </p:cNvPr>
          <p:cNvSpPr txBox="1"/>
          <p:nvPr/>
        </p:nvSpPr>
        <p:spPr>
          <a:xfrm>
            <a:off x="679620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F79099-9AE4-4A78-839F-4419DE312C82}"/>
              </a:ext>
            </a:extLst>
          </p:cNvPr>
          <p:cNvSpPr txBox="1"/>
          <p:nvPr/>
        </p:nvSpPr>
        <p:spPr>
          <a:xfrm>
            <a:off x="995776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2021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5171AF-FF40-413B-888A-075052E03095}"/>
              </a:ext>
            </a:extLst>
          </p:cNvPr>
          <p:cNvSpPr txBox="1"/>
          <p:nvPr/>
        </p:nvSpPr>
        <p:spPr>
          <a:xfrm>
            <a:off x="285142" y="3941428"/>
            <a:ext cx="165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VMWare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3D69E2-B195-4E79-BA2F-7E756BD58A0D}"/>
              </a:ext>
            </a:extLst>
          </p:cNvPr>
          <p:cNvSpPr txBox="1"/>
          <p:nvPr/>
        </p:nvSpPr>
        <p:spPr>
          <a:xfrm>
            <a:off x="3590121" y="4173299"/>
            <a:ext cx="1365895" cy="600364"/>
          </a:xfrm>
          <a:prstGeom prst="round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Pivotal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0BA5F08-B674-4F5F-A805-AA65F21B583E}"/>
              </a:ext>
            </a:extLst>
          </p:cNvPr>
          <p:cNvSpPr txBox="1"/>
          <p:nvPr/>
        </p:nvSpPr>
        <p:spPr>
          <a:xfrm>
            <a:off x="1865922" y="5356791"/>
            <a:ext cx="165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EMC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E496E31-1179-4E98-BEE0-2FF7E740DADE}"/>
              </a:ext>
            </a:extLst>
          </p:cNvPr>
          <p:cNvSpPr txBox="1"/>
          <p:nvPr/>
        </p:nvSpPr>
        <p:spPr>
          <a:xfrm>
            <a:off x="3446702" y="5356791"/>
            <a:ext cx="165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VMWare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F9BC73E-B234-4A5C-B280-806DCDEDEA07}"/>
              </a:ext>
            </a:extLst>
          </p:cNvPr>
          <p:cNvSpPr txBox="1"/>
          <p:nvPr/>
        </p:nvSpPr>
        <p:spPr>
          <a:xfrm>
            <a:off x="5027482" y="5356791"/>
            <a:ext cx="165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General Electric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62E7853-03BD-4E4F-95C5-D6971E3010EA}"/>
              </a:ext>
            </a:extLst>
          </p:cNvPr>
          <p:cNvSpPr txBox="1"/>
          <p:nvPr/>
        </p:nvSpPr>
        <p:spPr>
          <a:xfrm>
            <a:off x="5027482" y="3941428"/>
            <a:ext cx="16527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Seven platinum members and two gold members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D4EC7D9-88E2-44AB-952E-3C3212CC7D77}"/>
              </a:ext>
            </a:extLst>
          </p:cNvPr>
          <p:cNvSpPr txBox="1"/>
          <p:nvPr/>
        </p:nvSpPr>
        <p:spPr>
          <a:xfrm>
            <a:off x="6608262" y="3941428"/>
            <a:ext cx="1652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40+ Members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05DC761-E327-4762-AFF2-330D02918445}"/>
              </a:ext>
            </a:extLst>
          </p:cNvPr>
          <p:cNvSpPr txBox="1"/>
          <p:nvPr/>
        </p:nvSpPr>
        <p:spPr>
          <a:xfrm>
            <a:off x="9769822" y="3941428"/>
            <a:ext cx="16527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Jan 2021</a:t>
            </a:r>
          </a:p>
          <a:p>
            <a:pPr algn="ctr"/>
            <a:r>
              <a:rPr lang="en-US" sz="1600" dirty="0"/>
              <a:t>Pivotal Cloud foundry closes free trials</a:t>
            </a:r>
          </a:p>
        </p:txBody>
      </p:sp>
      <p:pic>
        <p:nvPicPr>
          <p:cNvPr id="72" name="Picture 4" descr="StrongLoop - Deploying LoopBack mBaaS on Cloud Foundry">
            <a:extLst>
              <a:ext uri="{FF2B5EF4-FFF2-40B4-BE49-F238E27FC236}">
                <a16:creationId xmlns:a16="http://schemas.microsoft.com/office/drawing/2014/main" id="{2C240920-2242-42F9-B3C5-6A3A08D9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83" y="854878"/>
            <a:ext cx="2073280" cy="207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A70601E-C1D5-4E6F-80CB-AA2531E98192}"/>
              </a:ext>
            </a:extLst>
          </p:cNvPr>
          <p:cNvSpPr txBox="1"/>
          <p:nvPr/>
        </p:nvSpPr>
        <p:spPr>
          <a:xfrm>
            <a:off x="2546363" y="1370048"/>
            <a:ext cx="2365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License: Apache 2.0</a:t>
            </a:r>
          </a:p>
          <a:p>
            <a:r>
              <a:rPr lang="en-US" b="1" dirty="0"/>
              <a:t>Build in Ruby, Java and Go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BAB165-7A63-46CA-AA06-B7F6401BAE34}"/>
              </a:ext>
            </a:extLst>
          </p:cNvPr>
          <p:cNvSpPr txBox="1"/>
          <p:nvPr/>
        </p:nvSpPr>
        <p:spPr>
          <a:xfrm>
            <a:off x="8376983" y="3056148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2019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E008AAE-E4D6-4D4D-9D14-78BCF20531F5}"/>
              </a:ext>
            </a:extLst>
          </p:cNvPr>
          <p:cNvSpPr txBox="1"/>
          <p:nvPr/>
        </p:nvSpPr>
        <p:spPr>
          <a:xfrm>
            <a:off x="8189042" y="3941428"/>
            <a:ext cx="1652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65+ Members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094368E-D133-41A4-8F3B-E89E36D85D19}"/>
              </a:ext>
            </a:extLst>
          </p:cNvPr>
          <p:cNvSpPr/>
          <p:nvPr/>
        </p:nvSpPr>
        <p:spPr>
          <a:xfrm>
            <a:off x="249147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F243BD3-1E81-4F43-878D-8DF784AEEB67}"/>
              </a:ext>
            </a:extLst>
          </p:cNvPr>
          <p:cNvSpPr/>
          <p:nvPr/>
        </p:nvSpPr>
        <p:spPr>
          <a:xfrm>
            <a:off x="407225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E45CD96-895E-4E37-8B55-6614BC14803B}"/>
              </a:ext>
            </a:extLst>
          </p:cNvPr>
          <p:cNvSpPr/>
          <p:nvPr/>
        </p:nvSpPr>
        <p:spPr>
          <a:xfrm>
            <a:off x="565303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EF377F4-4950-4E1B-A878-749D56F7A4CB}"/>
              </a:ext>
            </a:extLst>
          </p:cNvPr>
          <p:cNvSpPr/>
          <p:nvPr/>
        </p:nvSpPr>
        <p:spPr>
          <a:xfrm>
            <a:off x="723381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A53CFAE-2CC3-447A-957E-A8FC9F500BD4}"/>
              </a:ext>
            </a:extLst>
          </p:cNvPr>
          <p:cNvSpPr/>
          <p:nvPr/>
        </p:nvSpPr>
        <p:spPr>
          <a:xfrm>
            <a:off x="881459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FE104AE-529A-4067-A617-CC63D4D98280}"/>
              </a:ext>
            </a:extLst>
          </p:cNvPr>
          <p:cNvSpPr/>
          <p:nvPr/>
        </p:nvSpPr>
        <p:spPr>
          <a:xfrm>
            <a:off x="1039537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97602FB1-9FD2-4DB6-B1B3-8B5AB3525F33}"/>
              </a:ext>
            </a:extLst>
          </p:cNvPr>
          <p:cNvSpPr/>
          <p:nvPr/>
        </p:nvSpPr>
        <p:spPr>
          <a:xfrm rot="5400000">
            <a:off x="7366490" y="493879"/>
            <a:ext cx="492165" cy="4456226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6589567-21E4-4D78-9C53-A7B8A027152C}"/>
              </a:ext>
            </a:extLst>
          </p:cNvPr>
          <p:cNvSpPr txBox="1"/>
          <p:nvPr/>
        </p:nvSpPr>
        <p:spPr>
          <a:xfrm>
            <a:off x="6112347" y="1708938"/>
            <a:ext cx="3037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Open Governance Foundation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BFB807-B3EB-4FB9-977A-5E015C882282}"/>
              </a:ext>
            </a:extLst>
          </p:cNvPr>
          <p:cNvSpPr txBox="1"/>
          <p:nvPr/>
        </p:nvSpPr>
        <p:spPr>
          <a:xfrm>
            <a:off x="1865922" y="3941428"/>
            <a:ext cx="16527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BOSH</a:t>
            </a:r>
          </a:p>
          <a:p>
            <a:pPr algn="ctr"/>
            <a:r>
              <a:rPr lang="en-US" sz="1600" dirty="0"/>
              <a:t>Open Source Tools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6F6BD36-654A-4F88-B3A8-F6F7366560EC}"/>
              </a:ext>
            </a:extLst>
          </p:cNvPr>
          <p:cNvCxnSpPr>
            <a:cxnSpLocks/>
            <a:stCxn id="68" idx="0"/>
            <a:endCxn id="61" idx="2"/>
          </p:cNvCxnSpPr>
          <p:nvPr/>
        </p:nvCxnSpPr>
        <p:spPr>
          <a:xfrm rot="16200000" flipV="1">
            <a:off x="4772478" y="4274254"/>
            <a:ext cx="583128" cy="158194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DEE326C7-061D-4D64-BBD7-3B678A975871}"/>
              </a:ext>
            </a:extLst>
          </p:cNvPr>
          <p:cNvCxnSpPr>
            <a:cxnSpLocks/>
            <a:stCxn id="66" idx="0"/>
            <a:endCxn id="61" idx="2"/>
          </p:cNvCxnSpPr>
          <p:nvPr/>
        </p:nvCxnSpPr>
        <p:spPr>
          <a:xfrm rot="5400000" flipH="1" flipV="1">
            <a:off x="3191697" y="4275420"/>
            <a:ext cx="583128" cy="157961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44830A4F-132D-49E0-A875-07E081673B9C}"/>
              </a:ext>
            </a:extLst>
          </p:cNvPr>
          <p:cNvCxnSpPr>
            <a:cxnSpLocks/>
            <a:stCxn id="67" idx="0"/>
            <a:endCxn id="61" idx="2"/>
          </p:cNvCxnSpPr>
          <p:nvPr/>
        </p:nvCxnSpPr>
        <p:spPr>
          <a:xfrm flipH="1" flipV="1">
            <a:off x="4273069" y="4773663"/>
            <a:ext cx="1165" cy="583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164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SETUP CLOUD PLATFORM ACCOUNT STRUCTURE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1A0B16-DDA4-4B04-B9E9-8A09DDAA68BD}"/>
              </a:ext>
            </a:extLst>
          </p:cNvPr>
          <p:cNvGrpSpPr/>
          <p:nvPr/>
        </p:nvGrpSpPr>
        <p:grpSpPr>
          <a:xfrm>
            <a:off x="769257" y="1756229"/>
            <a:ext cx="11113323" cy="3800102"/>
            <a:chOff x="461819" y="1891887"/>
            <a:chExt cx="11420761" cy="324352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FA64B90-666C-494D-8FB9-F6F26F88565B}"/>
                </a:ext>
              </a:extLst>
            </p:cNvPr>
            <p:cNvSpPr/>
            <p:nvPr/>
          </p:nvSpPr>
          <p:spPr>
            <a:xfrm>
              <a:off x="461819" y="2625437"/>
              <a:ext cx="2484582" cy="16071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Global Account</a:t>
              </a:r>
            </a:p>
            <a:p>
              <a:pPr algn="ctr"/>
              <a:r>
                <a:rPr lang="en-US" dirty="0"/>
                <a:t>(Representation of customer for billing purpose)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D47DE4F-D801-4FF0-8102-09BA19C3A12E}"/>
                </a:ext>
              </a:extLst>
            </p:cNvPr>
            <p:cNvSpPr/>
            <p:nvPr/>
          </p:nvSpPr>
          <p:spPr>
            <a:xfrm>
              <a:off x="4216401" y="2625436"/>
              <a:ext cx="2484582" cy="16071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Sub Account</a:t>
              </a:r>
            </a:p>
            <a:p>
              <a:pPr algn="ctr"/>
              <a:r>
                <a:rPr lang="en-US" dirty="0"/>
                <a:t>(per region)</a:t>
              </a:r>
            </a:p>
            <a:p>
              <a:pPr algn="ctr"/>
              <a:r>
                <a:rPr lang="en-US" dirty="0"/>
                <a:t>Specialized service offerings</a:t>
              </a:r>
            </a:p>
            <a:p>
              <a:pPr algn="ctr"/>
              <a:r>
                <a:rPr lang="en-US" dirty="0"/>
                <a:t>Represents LoB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E92DC74C-4C5B-4511-B0E3-8FB035B1732C}"/>
                </a:ext>
              </a:extLst>
            </p:cNvPr>
            <p:cNvCxnSpPr>
              <a:stCxn id="35" idx="3"/>
              <a:endCxn id="36" idx="1"/>
            </p:cNvCxnSpPr>
            <p:nvPr/>
          </p:nvCxnSpPr>
          <p:spPr>
            <a:xfrm flipV="1">
              <a:off x="2946401" y="3429000"/>
              <a:ext cx="1270000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F503847-B2E6-42BA-9D0E-B69B1FB194AA}"/>
                </a:ext>
              </a:extLst>
            </p:cNvPr>
            <p:cNvSpPr/>
            <p:nvPr/>
          </p:nvSpPr>
          <p:spPr>
            <a:xfrm>
              <a:off x="7970983" y="3156526"/>
              <a:ext cx="2382981" cy="544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</a:t>
              </a:r>
            </a:p>
          </p:txBody>
        </p: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F0EA7C15-2C26-4805-B13C-9CEA9C34622E}"/>
                </a:ext>
              </a:extLst>
            </p:cNvPr>
            <p:cNvCxnSpPr>
              <a:stCxn id="36" idx="3"/>
              <a:endCxn id="38" idx="1"/>
            </p:cNvCxnSpPr>
            <p:nvPr/>
          </p:nvCxnSpPr>
          <p:spPr>
            <a:xfrm flipV="1">
              <a:off x="6700983" y="3428999"/>
              <a:ext cx="1270000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15ABCC0-D39B-45A2-AD7F-58CC86772975}"/>
                </a:ext>
              </a:extLst>
            </p:cNvPr>
            <p:cNvSpPr txBox="1"/>
            <p:nvPr/>
          </p:nvSpPr>
          <p:spPr>
            <a:xfrm>
              <a:off x="2946401" y="3113762"/>
              <a:ext cx="1547046" cy="3152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/>
                <a:t>1            *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91281C-D852-46D9-930B-BE729F4656D6}"/>
                </a:ext>
              </a:extLst>
            </p:cNvPr>
            <p:cNvSpPr txBox="1"/>
            <p:nvPr/>
          </p:nvSpPr>
          <p:spPr>
            <a:xfrm>
              <a:off x="6733869" y="3109994"/>
              <a:ext cx="1354172" cy="315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            *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0E27FEE-2688-4371-8880-92C142E2093D}"/>
                </a:ext>
              </a:extLst>
            </p:cNvPr>
            <p:cNvSpPr/>
            <p:nvPr/>
          </p:nvSpPr>
          <p:spPr>
            <a:xfrm>
              <a:off x="9499599" y="4590471"/>
              <a:ext cx="2382981" cy="544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Apps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A07AC190-6074-4A6F-B603-1FA5334B20F6}"/>
                </a:ext>
              </a:extLst>
            </p:cNvPr>
            <p:cNvCxnSpPr>
              <a:stCxn id="38" idx="2"/>
              <a:endCxn id="44" idx="0"/>
            </p:cNvCxnSpPr>
            <p:nvPr/>
          </p:nvCxnSpPr>
          <p:spPr>
            <a:xfrm rot="16200000" flipH="1">
              <a:off x="9482282" y="3381663"/>
              <a:ext cx="889000" cy="152861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87D2921-8E1B-4C14-B2E4-9E8A48B2AB73}"/>
                </a:ext>
              </a:extLst>
            </p:cNvPr>
            <p:cNvSpPr txBox="1"/>
            <p:nvPr/>
          </p:nvSpPr>
          <p:spPr>
            <a:xfrm>
              <a:off x="9162473" y="3708756"/>
              <a:ext cx="22629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            </a:t>
              </a:r>
            </a:p>
            <a:p>
              <a:endParaRPr lang="en-US" b="1" dirty="0"/>
            </a:p>
            <a:p>
              <a:r>
                <a:rPr lang="en-US" b="1" dirty="0"/>
                <a:t>	     *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26FC86-A308-4FF8-AC2B-2065F6DAED43}"/>
                </a:ext>
              </a:extLst>
            </p:cNvPr>
            <p:cNvSpPr/>
            <p:nvPr/>
          </p:nvSpPr>
          <p:spPr>
            <a:xfrm>
              <a:off x="4110642" y="1891887"/>
              <a:ext cx="2696099" cy="544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Backing Services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47F3C17-D8AE-4DE7-9CE1-4A0C07E58146}"/>
                </a:ext>
              </a:extLst>
            </p:cNvPr>
            <p:cNvSpPr/>
            <p:nvPr/>
          </p:nvSpPr>
          <p:spPr>
            <a:xfrm>
              <a:off x="7876310" y="2526338"/>
              <a:ext cx="2696099" cy="544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quotas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962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loud Foundry [Part 1] - Orgs, Spaces, Buildpacks, and Services">
            <a:extLst>
              <a:ext uri="{FF2B5EF4-FFF2-40B4-BE49-F238E27FC236}">
                <a16:creationId xmlns:a16="http://schemas.microsoft.com/office/drawing/2014/main" id="{0B22E98A-CFA9-4C0B-A2E6-BF372BBF3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218" y="1256614"/>
            <a:ext cx="8169563" cy="511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856A0E-41CF-4E1D-84F0-604350E98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EXAMPLE – CF ORG STRUCTURE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5133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655321" y="-81479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136650"/>
            <a:ext cx="11696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Setup your SAP Cloud Foundry Account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66483B7-1B77-47ED-A708-A6FD91210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19" y="1643660"/>
            <a:ext cx="8716962" cy="43312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4E7628-715D-491C-A510-3F6960E3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pPr lvl="0"/>
            <a:r>
              <a:rPr lang="en-US" noProof="0" dirty="0"/>
              <a:t>HANDS-ON – SETUP YOUR ACCOUNT</a:t>
            </a:r>
          </a:p>
        </p:txBody>
      </p:sp>
    </p:spTree>
    <p:extLst>
      <p:ext uri="{BB962C8B-B14F-4D97-AF65-F5344CB8AC3E}">
        <p14:creationId xmlns:p14="http://schemas.microsoft.com/office/powerpoint/2010/main" val="1365778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606FD71-2F52-430D-9F46-A5CBA47D2E29}"/>
              </a:ext>
            </a:extLst>
          </p:cNvPr>
          <p:cNvGrpSpPr/>
          <p:nvPr/>
        </p:nvGrpSpPr>
        <p:grpSpPr>
          <a:xfrm>
            <a:off x="821759" y="1445243"/>
            <a:ext cx="10172018" cy="4468185"/>
            <a:chOff x="655639" y="1445243"/>
            <a:chExt cx="10898134" cy="4468185"/>
          </a:xfrm>
        </p:grpSpPr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69F1EF22-AA9C-4325-B97C-03F855702C0D}"/>
                </a:ext>
              </a:extLst>
            </p:cNvPr>
            <p:cNvSpPr/>
            <p:nvPr/>
          </p:nvSpPr>
          <p:spPr>
            <a:xfrm>
              <a:off x="655639" y="5913428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2AE641DD-691B-4411-9791-44EAE5A961E6}"/>
                </a:ext>
              </a:extLst>
            </p:cNvPr>
            <p:cNvSpPr/>
            <p:nvPr/>
          </p:nvSpPr>
          <p:spPr>
            <a:xfrm>
              <a:off x="655639" y="5270744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BDF05419-C121-4FC7-A985-C0CAA8101740}"/>
                </a:ext>
              </a:extLst>
            </p:cNvPr>
            <p:cNvSpPr/>
            <p:nvPr/>
          </p:nvSpPr>
          <p:spPr>
            <a:xfrm>
              <a:off x="655639" y="4628060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9AE6293-DB29-4934-B132-7D0C9D3F09C3}"/>
                </a:ext>
              </a:extLst>
            </p:cNvPr>
            <p:cNvSpPr/>
            <p:nvPr/>
          </p:nvSpPr>
          <p:spPr>
            <a:xfrm>
              <a:off x="655639" y="3985376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046B1189-5D16-4DAB-A983-247C9DF5A8D0}"/>
                </a:ext>
              </a:extLst>
            </p:cNvPr>
            <p:cNvSpPr/>
            <p:nvPr/>
          </p:nvSpPr>
          <p:spPr>
            <a:xfrm>
              <a:off x="655639" y="3342691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62EEEF55-97CF-40B0-9DB0-F21A936A83B3}"/>
                </a:ext>
              </a:extLst>
            </p:cNvPr>
            <p:cNvSpPr/>
            <p:nvPr/>
          </p:nvSpPr>
          <p:spPr>
            <a:xfrm>
              <a:off x="655639" y="2700007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374F61A2-400A-4F83-814E-AD3F8AA84CEC}"/>
                </a:ext>
              </a:extLst>
            </p:cNvPr>
            <p:cNvSpPr/>
            <p:nvPr/>
          </p:nvSpPr>
          <p:spPr>
            <a:xfrm>
              <a:off x="655639" y="2057323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A19DBC-1801-4AFD-B972-6615BD27351B}"/>
                </a:ext>
              </a:extLst>
            </p:cNvPr>
            <p:cNvSpPr/>
            <p:nvPr/>
          </p:nvSpPr>
          <p:spPr>
            <a:xfrm>
              <a:off x="3489153" y="1445243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lvl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https://drive.google.com/file/d/1uKgZcNa0V77kxrJIEtMrzpdWb1HACDgu/view?usp=sharing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6E160B6-1F81-4769-8CF5-44E9B2BC890E}"/>
                </a:ext>
              </a:extLst>
            </p:cNvPr>
            <p:cNvSpPr/>
            <p:nvPr/>
          </p:nvSpPr>
          <p:spPr>
            <a:xfrm>
              <a:off x="655639" y="1445243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 dirty="0"/>
                <a:t>CF CLI</a:t>
              </a:r>
              <a:endParaRPr lang="en-IN" sz="2400" b="1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229082F-B470-4730-91D3-32BBBBA514BD}"/>
                </a:ext>
              </a:extLst>
            </p:cNvPr>
            <p:cNvSpPr/>
            <p:nvPr/>
          </p:nvSpPr>
          <p:spPr>
            <a:xfrm>
              <a:off x="3489153" y="2087927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hlinkClick r:id="rId2"/>
                </a:rPr>
                <a:t>https://git-scm.com/downloads</a:t>
              </a:r>
              <a:endParaRPr lang="en-IN" sz="2000" kern="12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E7D6D13-5222-4DB8-84F7-38ACD7F04F99}"/>
                </a:ext>
              </a:extLst>
            </p:cNvPr>
            <p:cNvSpPr/>
            <p:nvPr/>
          </p:nvSpPr>
          <p:spPr>
            <a:xfrm>
              <a:off x="655639" y="2087927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Git</a:t>
              </a:r>
              <a:endParaRPr lang="en-IN" sz="2400" b="1" kern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EA46D5-3D68-430C-9567-D7DF46B8CF88}"/>
                </a:ext>
              </a:extLst>
            </p:cNvPr>
            <p:cNvSpPr/>
            <p:nvPr/>
          </p:nvSpPr>
          <p:spPr>
            <a:xfrm>
              <a:off x="3489153" y="2730611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hlinkClick r:id="rId3"/>
                </a:rPr>
                <a:t>https://maven.apache.org/download.cgi</a:t>
              </a:r>
              <a:endParaRPr lang="en-IN" sz="2000" kern="12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8582542-E9DB-4656-8FCF-103C7E2117CB}"/>
                </a:ext>
              </a:extLst>
            </p:cNvPr>
            <p:cNvSpPr/>
            <p:nvPr/>
          </p:nvSpPr>
          <p:spPr>
            <a:xfrm>
              <a:off x="655639" y="2730611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Maven</a:t>
              </a:r>
              <a:endParaRPr lang="en-IN" sz="2400" b="1" kern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27F463-A283-420B-8AA0-DBBE5CFF8714}"/>
                </a:ext>
              </a:extLst>
            </p:cNvPr>
            <p:cNvSpPr/>
            <p:nvPr/>
          </p:nvSpPr>
          <p:spPr>
            <a:xfrm>
              <a:off x="3489153" y="3373295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hlinkClick r:id="rId4"/>
                </a:rPr>
                <a:t>https://spring.io/tools</a:t>
              </a:r>
              <a:endParaRPr lang="en-IN" sz="2000" kern="12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81C2227-46C2-4209-A722-D4C5FAC1CC95}"/>
                </a:ext>
              </a:extLst>
            </p:cNvPr>
            <p:cNvSpPr/>
            <p:nvPr/>
          </p:nvSpPr>
          <p:spPr>
            <a:xfrm>
              <a:off x="655639" y="3373295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STS</a:t>
              </a:r>
              <a:endParaRPr lang="en-IN" sz="2400" b="1" kern="12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F5218F-C1A0-48D9-923E-E0D8F745426C}"/>
                </a:ext>
              </a:extLst>
            </p:cNvPr>
            <p:cNvSpPr/>
            <p:nvPr/>
          </p:nvSpPr>
          <p:spPr>
            <a:xfrm>
              <a:off x="3489153" y="4015980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hlinkClick r:id="rId5"/>
                </a:rPr>
                <a:t>https://code.visualstudio.com/</a:t>
              </a:r>
              <a:endParaRPr lang="en-IN" sz="2000" kern="120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10C505-C67E-40AD-AE97-A802CE4AFD81}"/>
                </a:ext>
              </a:extLst>
            </p:cNvPr>
            <p:cNvSpPr/>
            <p:nvPr/>
          </p:nvSpPr>
          <p:spPr>
            <a:xfrm>
              <a:off x="655639" y="4015980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VS Code</a:t>
              </a:r>
              <a:endParaRPr lang="en-IN" sz="2400" b="1" kern="12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7B605E3-17C0-417E-9CA5-A5E8186E676A}"/>
                </a:ext>
              </a:extLst>
            </p:cNvPr>
            <p:cNvSpPr/>
            <p:nvPr/>
          </p:nvSpPr>
          <p:spPr>
            <a:xfrm>
              <a:off x="3489153" y="4658664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hlinkClick r:id="rId6"/>
                </a:rPr>
                <a:t>https://www.jenkins.io/download/</a:t>
              </a:r>
              <a:endParaRPr lang="en-IN" sz="2000" kern="120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88F69E-ABDF-4179-8618-5B883D241F6F}"/>
                </a:ext>
              </a:extLst>
            </p:cNvPr>
            <p:cNvSpPr/>
            <p:nvPr/>
          </p:nvSpPr>
          <p:spPr>
            <a:xfrm>
              <a:off x="655639" y="4658664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Jenkins</a:t>
              </a:r>
              <a:endParaRPr lang="en-IN" sz="2400" b="1" kern="12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7241866-543E-406A-8CCE-4AA89435B680}"/>
                </a:ext>
              </a:extLst>
            </p:cNvPr>
            <p:cNvSpPr/>
            <p:nvPr/>
          </p:nvSpPr>
          <p:spPr>
            <a:xfrm>
              <a:off x="3489153" y="5301348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hlinkClick r:id="rId7"/>
                </a:rPr>
                <a:t>https://www.postgresql.org/</a:t>
              </a:r>
              <a:endParaRPr lang="en-IN" sz="2000" kern="120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F6B2182-AD41-4188-8DA4-D0D4553C1209}"/>
                </a:ext>
              </a:extLst>
            </p:cNvPr>
            <p:cNvSpPr/>
            <p:nvPr/>
          </p:nvSpPr>
          <p:spPr>
            <a:xfrm>
              <a:off x="655639" y="5301348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PostgreSQL</a:t>
              </a:r>
              <a:endParaRPr lang="en-IN" sz="2400" b="1" kern="120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4C32884-64B3-4D58-94AF-2B490D04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 – INSTALLING TOOLS</a:t>
            </a:r>
          </a:p>
        </p:txBody>
      </p:sp>
    </p:spTree>
    <p:extLst>
      <p:ext uri="{BB962C8B-B14F-4D97-AF65-F5344CB8AC3E}">
        <p14:creationId xmlns:p14="http://schemas.microsoft.com/office/powerpoint/2010/main" val="1861554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107681"/>
            <a:ext cx="11696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Download a simple go-lang application and deploy to CF.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B03CCF-EB25-4478-9AA9-5323E8171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HANDS-ON – CREATE AND DEPLOY YOUR FIRST APP</a:t>
            </a:r>
          </a:p>
        </p:txBody>
      </p:sp>
    </p:spTree>
    <p:extLst>
      <p:ext uri="{BB962C8B-B14F-4D97-AF65-F5344CB8AC3E}">
        <p14:creationId xmlns:p14="http://schemas.microsoft.com/office/powerpoint/2010/main" val="317950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1315649" y="273971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3F75C-EFC6-4C75-9FEA-3FE339245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04" y="1340593"/>
            <a:ext cx="10230393" cy="50052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B86F17-6F4D-415E-A94E-209132A0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UNDER THE HOOD</a:t>
            </a:r>
          </a:p>
        </p:txBody>
      </p:sp>
    </p:spTree>
    <p:extLst>
      <p:ext uri="{BB962C8B-B14F-4D97-AF65-F5344CB8AC3E}">
        <p14:creationId xmlns:p14="http://schemas.microsoft.com/office/powerpoint/2010/main" val="2744181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89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8689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409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65403" y="-11570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85801" y="1232214"/>
            <a:ext cx="728032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Characteristics of the traditional model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SAP systems are one large logical system with a single (SQL) DB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Transactional consistency for all data is guaranteed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Big, infrequent releases with high risk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Hard to apply cloud requirements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Monolith must be built, tested, deployed, and scaled as a whole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Vertical scaling* is limited, cost is non-linear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Systems often poorly utilized (dev-test, non-peak-times)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High availability setup requires almost double the infrastructure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02F20-AEF6-44D5-B36F-C748A0D29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308" y="1453313"/>
            <a:ext cx="2293819" cy="2758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EBE97-74FC-4D0E-AC19-41D1019BEF06}"/>
              </a:ext>
            </a:extLst>
          </p:cNvPr>
          <p:cNvSpPr txBox="1"/>
          <p:nvPr/>
        </p:nvSpPr>
        <p:spPr>
          <a:xfrm>
            <a:off x="0" y="4712868"/>
            <a:ext cx="12192000" cy="1200329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l"/>
            <a:r>
              <a:rPr lang="en-US" sz="1800" b="0" i="1" u="none" strike="noStrike" baseline="0" dirty="0">
                <a:solidFill>
                  <a:schemeClr val="bg1"/>
                </a:solidFill>
                <a:latin typeface="Arial-ItalicMT"/>
              </a:rPr>
              <a:t>“Microservice architecture is an approach to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developing a single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application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as a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suite of small services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each running in its own process and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communicating with lightweight mechanisms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often an HTTP REST API. These services are built around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business capabilities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and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independently deployable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by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fully automated deployment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-ItalicMT"/>
              </a:rPr>
              <a:t>machinery.”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7CF01C-0D32-461C-BA11-36D1783F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MICROSERVICE – SAP’S TRADITIONAL DEVELOPMENT AND DEPLOYMENT MODEL</a:t>
            </a:r>
          </a:p>
        </p:txBody>
      </p:sp>
    </p:spTree>
    <p:extLst>
      <p:ext uri="{BB962C8B-B14F-4D97-AF65-F5344CB8AC3E}">
        <p14:creationId xmlns:p14="http://schemas.microsoft.com/office/powerpoint/2010/main" val="3520466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199418"/>
            <a:ext cx="11696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Each microservice runs in 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separate process / container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This enables them to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Be deployed individually and frequently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(Auto)scale independently to varying loads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24407-49CB-4502-A6DD-A8C854741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36" b="9086"/>
          <a:stretch/>
        </p:blipFill>
        <p:spPr>
          <a:xfrm>
            <a:off x="655321" y="2614192"/>
            <a:ext cx="8794242" cy="1376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78B6CC-AE09-47CC-B8A3-665875F471D9}"/>
              </a:ext>
            </a:extLst>
          </p:cNvPr>
          <p:cNvSpPr txBox="1"/>
          <p:nvPr/>
        </p:nvSpPr>
        <p:spPr>
          <a:xfrm>
            <a:off x="655321" y="4204857"/>
            <a:ext cx="515492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You can use technologies and languages that best fit the problem 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Microservices are self-contained, i.e. no shared data stores (!)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Using the right tools impacts productivity and performance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38E322-C00C-4D43-A2F7-AC1E888A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53999"/>
            <a:ext cx="5656272" cy="19175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BEE51E-8606-450E-9E37-1038108C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1180946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D3C7540-0850-4E74-8CC0-F351B3BC7278}"/>
              </a:ext>
            </a:extLst>
          </p:cNvPr>
          <p:cNvGrpSpPr/>
          <p:nvPr/>
        </p:nvGrpSpPr>
        <p:grpSpPr>
          <a:xfrm>
            <a:off x="786599" y="1651583"/>
            <a:ext cx="10868126" cy="4062039"/>
            <a:chOff x="1096565" y="1651584"/>
            <a:chExt cx="9998868" cy="4062039"/>
          </a:xfrm>
          <a:solidFill>
            <a:schemeClr val="accent3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A1DF22A-77A0-4D9C-A3ED-7F4F651F4BB6}"/>
                </a:ext>
              </a:extLst>
            </p:cNvPr>
            <p:cNvSpPr/>
            <p:nvPr/>
          </p:nvSpPr>
          <p:spPr>
            <a:xfrm>
              <a:off x="1096565" y="1651584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are the building blocks of cloud applications</a:t>
              </a:r>
              <a:endParaRPr lang="en-IN" sz="20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ADC161E-FCF4-4257-9A3F-7F80E9453839}"/>
                </a:ext>
              </a:extLst>
            </p:cNvPr>
            <p:cNvSpPr/>
            <p:nvPr/>
          </p:nvSpPr>
          <p:spPr>
            <a:xfrm>
              <a:off x="4533676" y="1651584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implement one concept well (from DB to UI)</a:t>
              </a:r>
              <a:endParaRPr lang="en-IN" sz="20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17ADF3C-C159-4375-8AFE-9DCFB5610C5A}"/>
                </a:ext>
              </a:extLst>
            </p:cNvPr>
            <p:cNvSpPr/>
            <p:nvPr/>
          </p:nvSpPr>
          <p:spPr>
            <a:xfrm>
              <a:off x="7970787" y="1651584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scale horizontally via processes</a:t>
              </a:r>
              <a:endParaRPr lang="en-IN" sz="2000" kern="12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C4CA48-B74E-487B-B96D-9B9454412D51}"/>
                </a:ext>
              </a:extLst>
            </p:cNvPr>
            <p:cNvSpPr/>
            <p:nvPr/>
          </p:nvSpPr>
          <p:spPr>
            <a:xfrm>
              <a:off x="1096565" y="3838836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allow resilience against software and hardware failures</a:t>
              </a:r>
              <a:endParaRPr lang="en-IN" sz="2000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1B0C67-C5FE-407E-9656-CCFFE8F512B4}"/>
                </a:ext>
              </a:extLst>
            </p:cNvPr>
            <p:cNvSpPr/>
            <p:nvPr/>
          </p:nvSpPr>
          <p:spPr>
            <a:xfrm>
              <a:off x="4533676" y="3838836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can be deployed independently, support continuous delivery</a:t>
              </a:r>
              <a:endParaRPr lang="en-IN" sz="2000" kern="12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B9F9A6D-B31E-4E3A-91B1-5EF586294B14}"/>
                </a:ext>
              </a:extLst>
            </p:cNvPr>
            <p:cNvSpPr/>
            <p:nvPr/>
          </p:nvSpPr>
          <p:spPr>
            <a:xfrm>
              <a:off x="7970787" y="3838836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can use different technologies</a:t>
              </a:r>
              <a:endParaRPr lang="en-IN" sz="2000" kern="12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C164480-597D-43C1-A901-89AC70D0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dirty="0"/>
              <a:t>IN NUTSHELL</a:t>
            </a:r>
          </a:p>
        </p:txBody>
      </p:sp>
    </p:spTree>
    <p:extLst>
      <p:ext uri="{BB962C8B-B14F-4D97-AF65-F5344CB8AC3E}">
        <p14:creationId xmlns:p14="http://schemas.microsoft.com/office/powerpoint/2010/main" val="4091047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382286"/>
            <a:ext cx="107615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+mj-lt"/>
              </a:rPr>
              <a:t>The Spring Framework provides a comprehensive programming and configuration model for modern Java-based enterprise applications - on any kind of deployment platform.</a:t>
            </a:r>
          </a:p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+mj-lt"/>
              </a:rPr>
              <a:t>A key element of Spring is infrastructural support at the application level: Spring focuses on the "plumbing" of enterprise applications so that teams can focus on application-level business logic, without unnecessary ties to specific deployment environments.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C5AB00-5556-4F47-BC94-44E4D1A1B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noProof="0" dirty="0"/>
              <a:t>INTRODUCTION TO SPRING, DEPENDENCY INJECTION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BBB98-BC4D-49C3-8B39-81777FEE5E23}"/>
              </a:ext>
            </a:extLst>
          </p:cNvPr>
          <p:cNvSpPr txBox="1"/>
          <p:nvPr/>
        </p:nvSpPr>
        <p:spPr>
          <a:xfrm>
            <a:off x="1" y="3228945"/>
            <a:ext cx="12192000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The key advantage of spring framework are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9B3177-252B-4E2C-89F0-92E6A018980C}"/>
              </a:ext>
            </a:extLst>
          </p:cNvPr>
          <p:cNvGrpSpPr/>
          <p:nvPr/>
        </p:nvGrpSpPr>
        <p:grpSpPr>
          <a:xfrm>
            <a:off x="436869" y="3831804"/>
            <a:ext cx="11318263" cy="2335221"/>
            <a:chOff x="1312856" y="3831804"/>
            <a:chExt cx="7724194" cy="2335221"/>
          </a:xfrm>
          <a:solidFill>
            <a:schemeClr val="accent5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860F6E9-F9D4-4F36-AEF3-F5808CD408DA}"/>
                </a:ext>
              </a:extLst>
            </p:cNvPr>
            <p:cNvSpPr/>
            <p:nvPr/>
          </p:nvSpPr>
          <p:spPr>
            <a:xfrm>
              <a:off x="1312856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/>
                <a:t>Dependency Injection (Inversion of Control – IOC)</a:t>
              </a:r>
              <a:endParaRPr lang="en-IN" sz="20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A955C9-4F2B-4102-BBF6-0BF959AA6227}"/>
                </a:ext>
              </a:extLst>
            </p:cNvPr>
            <p:cNvSpPr/>
            <p:nvPr/>
          </p:nvSpPr>
          <p:spPr>
            <a:xfrm>
              <a:off x="3288813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Light Weight</a:t>
              </a:r>
              <a:endParaRPr lang="en-IN" sz="2000" kern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0A73A3-2BB8-4E43-87E5-4BC8139A23C7}"/>
                </a:ext>
              </a:extLst>
            </p:cNvPr>
            <p:cNvSpPr/>
            <p:nvPr/>
          </p:nvSpPr>
          <p:spPr>
            <a:xfrm>
              <a:off x="5264769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/>
                <a:t>Loosely Coupled</a:t>
              </a:r>
              <a:endParaRPr lang="en-IN" sz="20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DA11E52-A9B2-484D-84C2-140E42786B54}"/>
                </a:ext>
              </a:extLst>
            </p:cNvPr>
            <p:cNvSpPr/>
            <p:nvPr/>
          </p:nvSpPr>
          <p:spPr>
            <a:xfrm>
              <a:off x="7240726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/>
                <a:t>Provides libraries for Runtime Environment</a:t>
              </a:r>
              <a:endParaRPr lang="en-IN" sz="20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C0F49F-4FF7-480A-80C3-0625D8456EFE}"/>
                </a:ext>
              </a:extLst>
            </p:cNvPr>
            <p:cNvSpPr/>
            <p:nvPr/>
          </p:nvSpPr>
          <p:spPr>
            <a:xfrm>
              <a:off x="3288813" y="5089231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We can work with POJO (Pain Java Objects)</a:t>
              </a:r>
              <a:endParaRPr lang="en-IN" sz="2000" kern="12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E9B668-9648-418A-BD85-447B638F35FD}"/>
                </a:ext>
              </a:extLst>
            </p:cNvPr>
            <p:cNvSpPr/>
            <p:nvPr/>
          </p:nvSpPr>
          <p:spPr>
            <a:xfrm>
              <a:off x="5264769" y="5089231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/>
                <a:t>Testi</a:t>
              </a:r>
              <a:r>
                <a:rPr lang="en-US" sz="2000" kern="1200"/>
                <a:t>ng (because we can change objects at runtime)</a:t>
              </a:r>
              <a:endParaRPr lang="en-IN" sz="2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72708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9" y="1372975"/>
            <a:ext cx="10880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Open Source Java based framework which is used to create spring projects which are production ready. 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5AB895-FF8E-4E7E-9B2F-C9E4BD6B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SPRING BOOT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14D8BB-D382-4739-B4C5-CCD4CB5C77C0}"/>
              </a:ext>
            </a:extLst>
          </p:cNvPr>
          <p:cNvGrpSpPr/>
          <p:nvPr/>
        </p:nvGrpSpPr>
        <p:grpSpPr>
          <a:xfrm>
            <a:off x="904225" y="2880189"/>
            <a:ext cx="10626813" cy="3334631"/>
            <a:chOff x="904225" y="2694209"/>
            <a:chExt cx="10626813" cy="3334631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28ED0C9-0A3B-4B86-8C29-E552E8F4B969}"/>
                </a:ext>
              </a:extLst>
            </p:cNvPr>
            <p:cNvSpPr/>
            <p:nvPr/>
          </p:nvSpPr>
          <p:spPr>
            <a:xfrm>
              <a:off x="1696711" y="2694209"/>
              <a:ext cx="9041841" cy="3334631"/>
            </a:xfrm>
            <a:prstGeom prst="rightArrow">
              <a:avLst/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769CDF-B672-486D-B896-D280C0CB047C}"/>
                </a:ext>
              </a:extLst>
            </p:cNvPr>
            <p:cNvSpPr/>
            <p:nvPr/>
          </p:nvSpPr>
          <p:spPr>
            <a:xfrm>
              <a:off x="904225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Saves time</a:t>
              </a:r>
              <a:endParaRPr lang="en-IN" sz="2000" kern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EC7F092-99D4-4510-9CB2-5F7830572F9E}"/>
                </a:ext>
              </a:extLst>
            </p:cNvPr>
            <p:cNvSpPr/>
            <p:nvPr/>
          </p:nvSpPr>
          <p:spPr>
            <a:xfrm>
              <a:off x="3592937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Provides all dependency</a:t>
              </a:r>
              <a:endParaRPr lang="en-IN" sz="2000" kern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0A972C-BD40-49AD-B194-09FDE356214A}"/>
                </a:ext>
              </a:extLst>
            </p:cNvPr>
            <p:cNvSpPr/>
            <p:nvPr/>
          </p:nvSpPr>
          <p:spPr>
            <a:xfrm>
              <a:off x="6281649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Developer can scaffold project types</a:t>
              </a:r>
              <a:endParaRPr lang="en-IN" sz="2000" kern="12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C35AE94-D78C-4291-9E28-49077DF4813E}"/>
                </a:ext>
              </a:extLst>
            </p:cNvPr>
            <p:cNvSpPr/>
            <p:nvPr/>
          </p:nvSpPr>
          <p:spPr>
            <a:xfrm>
              <a:off x="8970361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Different options for deployment</a:t>
              </a:r>
              <a:endParaRPr lang="en-IN" sz="2000" kern="12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9216F60-43CA-49C2-8B48-7D8F12DBC9BC}"/>
              </a:ext>
            </a:extLst>
          </p:cNvPr>
          <p:cNvSpPr txBox="1"/>
          <p:nvPr/>
        </p:nvSpPr>
        <p:spPr>
          <a:xfrm>
            <a:off x="1" y="2241341"/>
            <a:ext cx="12192000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Advantage</a:t>
            </a:r>
          </a:p>
        </p:txBody>
      </p:sp>
    </p:spTree>
    <p:extLst>
      <p:ext uri="{BB962C8B-B14F-4D97-AF65-F5344CB8AC3E}">
        <p14:creationId xmlns:p14="http://schemas.microsoft.com/office/powerpoint/2010/main" val="435226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-419868" y="-12123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9" y="1207949"/>
            <a:ext cx="979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Simple Airplane application which allows to command flight operations to planes by replacing wings easily.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0DA13A-497E-4E9D-8079-A3186D3B8F99}"/>
              </a:ext>
            </a:extLst>
          </p:cNvPr>
          <p:cNvSpPr/>
          <p:nvPr/>
        </p:nvSpPr>
        <p:spPr>
          <a:xfrm>
            <a:off x="738909" y="2854036"/>
            <a:ext cx="2503055" cy="822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SpringBoot Application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C3FB2D-A9C2-4988-8A54-C0841495B7E2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3241964" y="3265516"/>
            <a:ext cx="9076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120AD8-192C-419D-8FFE-7AA1DDBAC9A5}"/>
              </a:ext>
            </a:extLst>
          </p:cNvPr>
          <p:cNvSpPr/>
          <p:nvPr/>
        </p:nvSpPr>
        <p:spPr>
          <a:xfrm>
            <a:off x="4149610" y="2854036"/>
            <a:ext cx="2087418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Airplane</a:t>
            </a:r>
          </a:p>
          <a:p>
            <a:pPr algn="ctr"/>
            <a:r>
              <a:rPr lang="en-US" dirty="0"/>
              <a:t>Fly()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61D648-2453-4F82-B78D-B2AE4BDF65C1}"/>
              </a:ext>
            </a:extLst>
          </p:cNvPr>
          <p:cNvSpPr/>
          <p:nvPr/>
        </p:nvSpPr>
        <p:spPr>
          <a:xfrm>
            <a:off x="8481464" y="2854036"/>
            <a:ext cx="2216728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IWings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89B85CA-BDCE-4672-8BC6-412C11465811}"/>
              </a:ext>
            </a:extLst>
          </p:cNvPr>
          <p:cNvSpPr/>
          <p:nvPr/>
        </p:nvSpPr>
        <p:spPr>
          <a:xfrm>
            <a:off x="7243791" y="4313381"/>
            <a:ext cx="1847273" cy="7312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3E5F65-7F5C-4537-9C17-6A1354759527}"/>
              </a:ext>
            </a:extLst>
          </p:cNvPr>
          <p:cNvSpPr/>
          <p:nvPr/>
        </p:nvSpPr>
        <p:spPr>
          <a:xfrm>
            <a:off x="10065501" y="4313380"/>
            <a:ext cx="1847273" cy="7312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Airbus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140AFCD-2144-4DF1-935A-C875A251B5AB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237028" y="3265516"/>
            <a:ext cx="1006763" cy="14135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B1D69D-9F8D-4B8F-B537-0B053FBF811C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237028" y="3265516"/>
            <a:ext cx="22444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0378FFC-560A-47DC-B540-74196170F409}"/>
              </a:ext>
            </a:extLst>
          </p:cNvPr>
          <p:cNvCxnSpPr>
            <a:stCxn id="9" idx="0"/>
            <a:endCxn id="8" idx="2"/>
          </p:cNvCxnSpPr>
          <p:nvPr/>
        </p:nvCxnSpPr>
        <p:spPr>
          <a:xfrm rot="5400000" flipH="1" flipV="1">
            <a:off x="8560436" y="3283989"/>
            <a:ext cx="636385" cy="1422400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2785362-0B2C-408D-8F37-517F0B0293C1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16200000" flipV="1">
            <a:off x="9971291" y="3295533"/>
            <a:ext cx="636384" cy="1399310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&quot;Not Allowed&quot; Symbol 22">
            <a:extLst>
              <a:ext uri="{FF2B5EF4-FFF2-40B4-BE49-F238E27FC236}">
                <a16:creationId xmlns:a16="http://schemas.microsoft.com/office/drawing/2014/main" id="{318217CB-0D08-4525-9B6C-F644A94BA149}"/>
              </a:ext>
            </a:extLst>
          </p:cNvPr>
          <p:cNvSpPr/>
          <p:nvPr/>
        </p:nvSpPr>
        <p:spPr>
          <a:xfrm>
            <a:off x="6859500" y="3676995"/>
            <a:ext cx="506499" cy="506499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8C9C11-1048-4FCE-9E99-525DF20BB29B}"/>
              </a:ext>
            </a:extLst>
          </p:cNvPr>
          <p:cNvSpPr txBox="1"/>
          <p:nvPr/>
        </p:nvSpPr>
        <p:spPr>
          <a:xfrm>
            <a:off x="7807209" y="2619185"/>
            <a:ext cx="72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CE959E-33F2-4F0E-B663-C98BF3FEF289}"/>
              </a:ext>
            </a:extLst>
          </p:cNvPr>
          <p:cNvCxnSpPr>
            <a:cxnSpLocks/>
            <a:stCxn id="29" idx="0"/>
            <a:endCxn id="9" idx="2"/>
          </p:cNvCxnSpPr>
          <p:nvPr/>
        </p:nvCxnSpPr>
        <p:spPr>
          <a:xfrm rot="16200000" flipV="1">
            <a:off x="8457358" y="4754721"/>
            <a:ext cx="830997" cy="141085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36F3AC-8CCE-405C-B697-A18FF8C72140}"/>
              </a:ext>
            </a:extLst>
          </p:cNvPr>
          <p:cNvCxnSpPr>
            <a:cxnSpLocks/>
            <a:stCxn id="29" idx="0"/>
            <a:endCxn id="10" idx="2"/>
          </p:cNvCxnSpPr>
          <p:nvPr/>
        </p:nvCxnSpPr>
        <p:spPr>
          <a:xfrm rot="5400000" flipH="1" flipV="1">
            <a:off x="9868211" y="4754721"/>
            <a:ext cx="830998" cy="141085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5106185-EC52-4745-B908-30414F1F7AD8}"/>
              </a:ext>
            </a:extLst>
          </p:cNvPr>
          <p:cNvSpPr txBox="1"/>
          <p:nvPr/>
        </p:nvSpPr>
        <p:spPr>
          <a:xfrm>
            <a:off x="8684664" y="5875647"/>
            <a:ext cx="178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Components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F70DC2-8FC6-4DF6-9D6A-7B82DA9FE21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5193319" y="2586182"/>
            <a:ext cx="0" cy="267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DB491A-3548-4789-A202-5D6F89213B2A}"/>
              </a:ext>
            </a:extLst>
          </p:cNvPr>
          <p:cNvSpPr txBox="1"/>
          <p:nvPr/>
        </p:nvSpPr>
        <p:spPr>
          <a:xfrm>
            <a:off x="4853709" y="2199448"/>
            <a:ext cx="178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5E7C4F-34BB-419D-911A-219481CFB2D7}"/>
              </a:ext>
            </a:extLst>
          </p:cNvPr>
          <p:cNvSpPr txBox="1"/>
          <p:nvPr/>
        </p:nvSpPr>
        <p:spPr>
          <a:xfrm>
            <a:off x="655639" y="5325347"/>
            <a:ext cx="6859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Solution:</a:t>
            </a:r>
          </a:p>
          <a:p>
            <a:r>
              <a:rPr lang="en-US" sz="2000" dirty="0">
                <a:hlinkClick r:id="rId2"/>
              </a:rPr>
              <a:t>https://github.com/soyuztechnologies/00springboot.git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9C810-ACF2-4699-A14E-DBD2802F8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 : SPRING BASICS</a:t>
            </a:r>
          </a:p>
        </p:txBody>
      </p:sp>
    </p:spTree>
    <p:extLst>
      <p:ext uri="{BB962C8B-B14F-4D97-AF65-F5344CB8AC3E}">
        <p14:creationId xmlns:p14="http://schemas.microsoft.com/office/powerpoint/2010/main" val="2491818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6" y="2784901"/>
              <a:ext cx="407194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89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8689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22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Differentiate Between On-premise v/s Cloud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Why SAP Cloud Platform is Used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Define What is Cloud Foundry &amp; Give its Brief History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Discuss the Internal Architecture of Cloud Foundry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List the Installing tools – CLI, Git, Maven, STS, VS Code, Jenkins, PostgreSQL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Describe How to Setup your SAP Cloud Trial Account, Global Account, Subaccount, Org and Space Usage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54768"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--BREAK--</a:t>
            </a:r>
          </a:p>
          <a:p>
            <a:pPr marL="54768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Introduction to BTP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4085-34F3-4075-8AC6-12F4C6D9DCAF}"/>
              </a:ext>
            </a:extLst>
          </p:cNvPr>
          <p:cNvSpPr txBox="1"/>
          <p:nvPr/>
        </p:nvSpPr>
        <p:spPr>
          <a:xfrm>
            <a:off x="714517" y="4262433"/>
            <a:ext cx="53428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the Micro-service Architecture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Define Spring, Dependency Injection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</a:t>
            </a:r>
            <a:r>
              <a:rPr lang="en-US" sz="1400" dirty="0" err="1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pom.xml</a:t>
            </a: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and Getting Dependencies from Maven Repository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Demonstrate How to Add Dependencies in pom.xml, and Check new Jar Files in eclipse and Using Spring Starter Project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1D603-FD63-48CB-AE05-2B7114C2005B}"/>
              </a:ext>
            </a:extLst>
          </p:cNvPr>
          <p:cNvSpPr txBox="1"/>
          <p:nvPr/>
        </p:nvSpPr>
        <p:spPr>
          <a:xfrm>
            <a:off x="712928" y="3957509"/>
            <a:ext cx="534284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Build your First SAP CF App using Java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IN" dirty="0"/>
              <a:t>ON-PREMISE V/S CLOUD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0A4573-2BE6-411A-8933-DB6840BB4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1" y="1472383"/>
            <a:ext cx="2446232" cy="4627651"/>
          </a:xfrm>
          <a:prstGeom prst="rect">
            <a:avLst/>
          </a:prstGeom>
        </p:spPr>
      </p:pic>
      <p:pic>
        <p:nvPicPr>
          <p:cNvPr id="10" name="Picture 2" descr="C:\Users\I062040\AppData\Local\Temp\SNAGHTML2c7ed6b0.PNG">
            <a:extLst>
              <a:ext uri="{FF2B5EF4-FFF2-40B4-BE49-F238E27FC236}">
                <a16:creationId xmlns:a16="http://schemas.microsoft.com/office/drawing/2014/main" id="{2D2B6B83-A7E1-4C32-8180-CEB1B274D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05" y="1472383"/>
            <a:ext cx="2709454" cy="462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0402B1-3FA5-4649-9ED6-ED7A94DFB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511" y="1472383"/>
            <a:ext cx="2773920" cy="4627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2F0C5-01EB-45FA-AEF6-F44EE4FF0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3682" y="1472383"/>
            <a:ext cx="2370025" cy="462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5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IN" dirty="0"/>
              <a:t>TYPE OF CLOUD OFFERINGS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BADD7F-2C9C-4AFB-B5DA-0A7D0E6D0F7B}"/>
              </a:ext>
            </a:extLst>
          </p:cNvPr>
          <p:cNvGrpSpPr/>
          <p:nvPr/>
        </p:nvGrpSpPr>
        <p:grpSpPr>
          <a:xfrm>
            <a:off x="674246" y="1335315"/>
            <a:ext cx="3937675" cy="945151"/>
            <a:chOff x="674246" y="1335315"/>
            <a:chExt cx="3937675" cy="94515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725CC4-7D15-4454-A66E-3306C99966A6}"/>
                </a:ext>
              </a:extLst>
            </p:cNvPr>
            <p:cNvSpPr/>
            <p:nvPr/>
          </p:nvSpPr>
          <p:spPr>
            <a:xfrm>
              <a:off x="674246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EEAF1D-16BD-448F-9264-3F6D1C8AA7DE}"/>
                </a:ext>
              </a:extLst>
            </p:cNvPr>
            <p:cNvSpPr/>
            <p:nvPr/>
          </p:nvSpPr>
          <p:spPr>
            <a:xfrm>
              <a:off x="674246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A810D7-1864-4571-9893-643905E9323F}"/>
                </a:ext>
              </a:extLst>
            </p:cNvPr>
            <p:cNvSpPr/>
            <p:nvPr/>
          </p:nvSpPr>
          <p:spPr>
            <a:xfrm>
              <a:off x="2851865" y="1335315"/>
              <a:ext cx="1760056" cy="9451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As a Service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C0A4D8-F312-4AC4-9B82-B13536737743}"/>
              </a:ext>
            </a:extLst>
          </p:cNvPr>
          <p:cNvGrpSpPr/>
          <p:nvPr/>
        </p:nvGrpSpPr>
        <p:grpSpPr>
          <a:xfrm>
            <a:off x="655321" y="2340489"/>
            <a:ext cx="3956600" cy="1950325"/>
            <a:chOff x="655321" y="2340489"/>
            <a:chExt cx="3956600" cy="195032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FE18C9-17BF-43DA-8A21-A53098C38DD9}"/>
                </a:ext>
              </a:extLst>
            </p:cNvPr>
            <p:cNvSpPr/>
            <p:nvPr/>
          </p:nvSpPr>
          <p:spPr>
            <a:xfrm>
              <a:off x="655321" y="3848250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0D654A-8EEC-4821-9011-8B246D744307}"/>
                </a:ext>
              </a:extLst>
            </p:cNvPr>
            <p:cNvSpPr/>
            <p:nvPr/>
          </p:nvSpPr>
          <p:spPr>
            <a:xfrm>
              <a:off x="655321" y="3345663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Database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DA42E3-1E92-4CA9-90B6-771B19CDB8CD}"/>
                </a:ext>
              </a:extLst>
            </p:cNvPr>
            <p:cNvSpPr/>
            <p:nvPr/>
          </p:nvSpPr>
          <p:spPr>
            <a:xfrm>
              <a:off x="655321" y="2843076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Middleware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22B4CC7-C34E-403F-9214-DA75909718EE}"/>
                </a:ext>
              </a:extLst>
            </p:cNvPr>
            <p:cNvSpPr/>
            <p:nvPr/>
          </p:nvSpPr>
          <p:spPr>
            <a:xfrm>
              <a:off x="655321" y="2340489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Runtime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1E7753-1DFE-4481-8C32-EA3D010A4FE9}"/>
                </a:ext>
              </a:extLst>
            </p:cNvPr>
            <p:cNvSpPr/>
            <p:nvPr/>
          </p:nvSpPr>
          <p:spPr>
            <a:xfrm>
              <a:off x="2851865" y="2340489"/>
              <a:ext cx="1760056" cy="195032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Platform as a Service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904E990-019A-43B5-9757-8024C41E0F4B}"/>
              </a:ext>
            </a:extLst>
          </p:cNvPr>
          <p:cNvGrpSpPr/>
          <p:nvPr/>
        </p:nvGrpSpPr>
        <p:grpSpPr>
          <a:xfrm>
            <a:off x="655321" y="4350836"/>
            <a:ext cx="3956600" cy="1950327"/>
            <a:chOff x="655321" y="4350836"/>
            <a:chExt cx="3956600" cy="19503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A43965-31D0-4458-AFCB-099140A4476B}"/>
                </a:ext>
              </a:extLst>
            </p:cNvPr>
            <p:cNvSpPr/>
            <p:nvPr/>
          </p:nvSpPr>
          <p:spPr>
            <a:xfrm>
              <a:off x="655321" y="5858599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Networking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48EC7-7669-41D7-B68F-FA0C13362EBF}"/>
                </a:ext>
              </a:extLst>
            </p:cNvPr>
            <p:cNvSpPr/>
            <p:nvPr/>
          </p:nvSpPr>
          <p:spPr>
            <a:xfrm>
              <a:off x="655321" y="5356010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EBC5A0-BCC6-4AF3-9E9E-0DF0F94AF2F1}"/>
                </a:ext>
              </a:extLst>
            </p:cNvPr>
            <p:cNvSpPr/>
            <p:nvPr/>
          </p:nvSpPr>
          <p:spPr>
            <a:xfrm>
              <a:off x="655321" y="4853423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B8C841-DF34-4867-9CA6-F4BFAACEE6C2}"/>
                </a:ext>
              </a:extLst>
            </p:cNvPr>
            <p:cNvSpPr/>
            <p:nvPr/>
          </p:nvSpPr>
          <p:spPr>
            <a:xfrm>
              <a:off x="655321" y="4350836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Virtualization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EAB755F-7F9D-4426-87DA-4F8DFC174057}"/>
                </a:ext>
              </a:extLst>
            </p:cNvPr>
            <p:cNvSpPr/>
            <p:nvPr/>
          </p:nvSpPr>
          <p:spPr>
            <a:xfrm>
              <a:off x="2851865" y="4350837"/>
              <a:ext cx="1760056" cy="19503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Infrastructure as a Service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61A561F-1581-40FB-83D2-92EE168CCE1A}"/>
              </a:ext>
            </a:extLst>
          </p:cNvPr>
          <p:cNvSpPr/>
          <p:nvPr/>
        </p:nvSpPr>
        <p:spPr>
          <a:xfrm>
            <a:off x="4688827" y="1335314"/>
            <a:ext cx="1760056" cy="49658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Customer Managed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9805DD-C623-4223-8956-5A4EDE843885}"/>
              </a:ext>
            </a:extLst>
          </p:cNvPr>
          <p:cNvGrpSpPr/>
          <p:nvPr/>
        </p:nvGrpSpPr>
        <p:grpSpPr>
          <a:xfrm>
            <a:off x="6525789" y="1335316"/>
            <a:ext cx="1760056" cy="4965846"/>
            <a:chOff x="6525789" y="1335316"/>
            <a:chExt cx="1760056" cy="49658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878C853-FB8F-431F-A7A0-E42E58A1703C}"/>
                </a:ext>
              </a:extLst>
            </p:cNvPr>
            <p:cNvSpPr/>
            <p:nvPr/>
          </p:nvSpPr>
          <p:spPr>
            <a:xfrm>
              <a:off x="6525789" y="4350837"/>
              <a:ext cx="1760056" cy="19503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SAP/Partner Managed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A6BA608-69CD-4867-847C-A97E1421494C}"/>
                </a:ext>
              </a:extLst>
            </p:cNvPr>
            <p:cNvSpPr/>
            <p:nvPr/>
          </p:nvSpPr>
          <p:spPr>
            <a:xfrm>
              <a:off x="6525789" y="1335316"/>
              <a:ext cx="1760056" cy="29554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Customer Managed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11F60B-49A0-48B2-B521-36DF84BB60EF}"/>
              </a:ext>
            </a:extLst>
          </p:cNvPr>
          <p:cNvGrpSpPr/>
          <p:nvPr/>
        </p:nvGrpSpPr>
        <p:grpSpPr>
          <a:xfrm>
            <a:off x="8362751" y="1335316"/>
            <a:ext cx="1760056" cy="4965846"/>
            <a:chOff x="8362751" y="1335316"/>
            <a:chExt cx="1760056" cy="49658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6FA0B4-1DCC-4062-94A9-3E7487D9BD73}"/>
                </a:ext>
              </a:extLst>
            </p:cNvPr>
            <p:cNvSpPr/>
            <p:nvPr/>
          </p:nvSpPr>
          <p:spPr>
            <a:xfrm>
              <a:off x="8362751" y="2340489"/>
              <a:ext cx="1760056" cy="39606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SAP/Partner Managed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955D61-29A8-4000-B312-9E6253A77A62}"/>
                </a:ext>
              </a:extLst>
            </p:cNvPr>
            <p:cNvSpPr/>
            <p:nvPr/>
          </p:nvSpPr>
          <p:spPr>
            <a:xfrm>
              <a:off x="8362751" y="1335316"/>
              <a:ext cx="1760056" cy="947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Customer Managed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F73630D-B563-4947-A0E8-72F5BCFB320A}"/>
              </a:ext>
            </a:extLst>
          </p:cNvPr>
          <p:cNvSpPr/>
          <p:nvPr/>
        </p:nvSpPr>
        <p:spPr>
          <a:xfrm>
            <a:off x="10199715" y="1335315"/>
            <a:ext cx="1760056" cy="4945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SAP Managed</a:t>
            </a:r>
          </a:p>
        </p:txBody>
      </p:sp>
    </p:spTree>
    <p:extLst>
      <p:ext uri="{BB962C8B-B14F-4D97-AF65-F5344CB8AC3E}">
        <p14:creationId xmlns:p14="http://schemas.microsoft.com/office/powerpoint/2010/main" val="299632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7BF1742F-DD95-4D88-BA82-44F4712BCD0D}"/>
              </a:ext>
            </a:extLst>
          </p:cNvPr>
          <p:cNvSpPr/>
          <p:nvPr/>
        </p:nvSpPr>
        <p:spPr>
          <a:xfrm>
            <a:off x="9644610" y="2340489"/>
            <a:ext cx="2133137" cy="39399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WHAT IS SAP CLOUD FOUNDRY?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B43BFC-045B-4C8D-912C-90879340C1F7}"/>
              </a:ext>
            </a:extLst>
          </p:cNvPr>
          <p:cNvGrpSpPr/>
          <p:nvPr/>
        </p:nvGrpSpPr>
        <p:grpSpPr>
          <a:xfrm>
            <a:off x="3149848" y="1335315"/>
            <a:ext cx="2119638" cy="945151"/>
            <a:chOff x="3149848" y="1335315"/>
            <a:chExt cx="2119638" cy="94515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1D69F2-49F2-4D37-ADD2-D6160195B75D}"/>
                </a:ext>
              </a:extLst>
            </p:cNvPr>
            <p:cNvSpPr/>
            <p:nvPr/>
          </p:nvSpPr>
          <p:spPr>
            <a:xfrm>
              <a:off x="3149848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46D5C68-F229-4788-933D-740A99BB17C7}"/>
                </a:ext>
              </a:extLst>
            </p:cNvPr>
            <p:cNvSpPr/>
            <p:nvPr/>
          </p:nvSpPr>
          <p:spPr>
            <a:xfrm>
              <a:off x="3149848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F45F7B1-6AEA-42E8-ACC3-8331F2EE6F90}"/>
              </a:ext>
            </a:extLst>
          </p:cNvPr>
          <p:cNvGrpSpPr/>
          <p:nvPr/>
        </p:nvGrpSpPr>
        <p:grpSpPr>
          <a:xfrm>
            <a:off x="3130923" y="2340489"/>
            <a:ext cx="3956600" cy="1950325"/>
            <a:chOff x="3130923" y="2340489"/>
            <a:chExt cx="3956600" cy="195032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9A0C46C-03E3-43DD-9B76-C9932B7EA0D1}"/>
                </a:ext>
              </a:extLst>
            </p:cNvPr>
            <p:cNvSpPr/>
            <p:nvPr/>
          </p:nvSpPr>
          <p:spPr>
            <a:xfrm>
              <a:off x="3130923" y="3848250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F41F81-DD7E-4192-91C2-7E4B9D0E4754}"/>
                </a:ext>
              </a:extLst>
            </p:cNvPr>
            <p:cNvSpPr/>
            <p:nvPr/>
          </p:nvSpPr>
          <p:spPr>
            <a:xfrm>
              <a:off x="3130923" y="3345663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Database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15E7CD0-85CD-4377-A96A-05EA0082A5B1}"/>
                </a:ext>
              </a:extLst>
            </p:cNvPr>
            <p:cNvSpPr/>
            <p:nvPr/>
          </p:nvSpPr>
          <p:spPr>
            <a:xfrm>
              <a:off x="3130923" y="2843076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Middleware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8CC9CE5-7F31-449F-877D-5FEFFA7A1515}"/>
                </a:ext>
              </a:extLst>
            </p:cNvPr>
            <p:cNvSpPr/>
            <p:nvPr/>
          </p:nvSpPr>
          <p:spPr>
            <a:xfrm>
              <a:off x="3130923" y="2340489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Runtime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00730C-8A7C-4974-92E3-F1EE4DAC3D61}"/>
                </a:ext>
              </a:extLst>
            </p:cNvPr>
            <p:cNvSpPr/>
            <p:nvPr/>
          </p:nvSpPr>
          <p:spPr>
            <a:xfrm>
              <a:off x="5327467" y="2340489"/>
              <a:ext cx="1760056" cy="195032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Platform as a Service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ECAADCD-6D42-4005-937B-81AE741476AD}"/>
              </a:ext>
            </a:extLst>
          </p:cNvPr>
          <p:cNvGrpSpPr/>
          <p:nvPr/>
        </p:nvGrpSpPr>
        <p:grpSpPr>
          <a:xfrm>
            <a:off x="3130923" y="4350836"/>
            <a:ext cx="3956600" cy="1950327"/>
            <a:chOff x="3130923" y="4350836"/>
            <a:chExt cx="3956600" cy="195032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44749-8BD9-4091-8B41-A734493B57EA}"/>
                </a:ext>
              </a:extLst>
            </p:cNvPr>
            <p:cNvSpPr/>
            <p:nvPr/>
          </p:nvSpPr>
          <p:spPr>
            <a:xfrm>
              <a:off x="3130923" y="5858599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Networking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EF838A-B818-466B-88F6-16C2E541F4BE}"/>
                </a:ext>
              </a:extLst>
            </p:cNvPr>
            <p:cNvSpPr/>
            <p:nvPr/>
          </p:nvSpPr>
          <p:spPr>
            <a:xfrm>
              <a:off x="3130923" y="5356010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D89258-C72B-458C-8B53-618089E43AA0}"/>
                </a:ext>
              </a:extLst>
            </p:cNvPr>
            <p:cNvSpPr/>
            <p:nvPr/>
          </p:nvSpPr>
          <p:spPr>
            <a:xfrm>
              <a:off x="3130923" y="4853423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BC70B83-A3D2-46A8-8CBD-97F329138DAA}"/>
                </a:ext>
              </a:extLst>
            </p:cNvPr>
            <p:cNvSpPr/>
            <p:nvPr/>
          </p:nvSpPr>
          <p:spPr>
            <a:xfrm>
              <a:off x="3130923" y="4350836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Virtualization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9523C9C-9D94-4C5C-BEFE-B93B2F42A4A6}"/>
                </a:ext>
              </a:extLst>
            </p:cNvPr>
            <p:cNvSpPr/>
            <p:nvPr/>
          </p:nvSpPr>
          <p:spPr>
            <a:xfrm>
              <a:off x="5327467" y="4350837"/>
              <a:ext cx="1760056" cy="19503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Infrastructure as a Service</a:t>
              </a:r>
            </a:p>
          </p:txBody>
        </p:sp>
      </p:grpSp>
      <p:sp>
        <p:nvSpPr>
          <p:cNvPr id="44" name="Left Brace 43">
            <a:extLst>
              <a:ext uri="{FF2B5EF4-FFF2-40B4-BE49-F238E27FC236}">
                <a16:creationId xmlns:a16="http://schemas.microsoft.com/office/drawing/2014/main" id="{84995B62-06B2-4745-BED9-12A3CFD70CD6}"/>
              </a:ext>
            </a:extLst>
          </p:cNvPr>
          <p:cNvSpPr/>
          <p:nvPr/>
        </p:nvSpPr>
        <p:spPr>
          <a:xfrm>
            <a:off x="2547390" y="2355728"/>
            <a:ext cx="492165" cy="1950325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040483-14CA-4F7B-AC9D-2A1A0152939E}"/>
              </a:ext>
            </a:extLst>
          </p:cNvPr>
          <p:cNvSpPr txBox="1"/>
          <p:nvPr/>
        </p:nvSpPr>
        <p:spPr>
          <a:xfrm>
            <a:off x="745689" y="2592226"/>
            <a:ext cx="1705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Managed by SAP implementing open source CF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42C76-BB94-424E-A89C-4735955A37F3}"/>
              </a:ext>
            </a:extLst>
          </p:cNvPr>
          <p:cNvSpPr txBox="1"/>
          <p:nvPr/>
        </p:nvSpPr>
        <p:spPr>
          <a:xfrm>
            <a:off x="745689" y="4425232"/>
            <a:ext cx="1705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Managed by Infrastructure </a:t>
            </a:r>
          </a:p>
          <a:p>
            <a:pPr algn="r"/>
            <a:r>
              <a:rPr lang="en-US" dirty="0"/>
              <a:t>providers </a:t>
            </a:r>
          </a:p>
          <a:p>
            <a:pPr algn="r"/>
            <a:r>
              <a:rPr lang="en-US" dirty="0">
                <a:hlinkClick r:id="rId2"/>
              </a:rPr>
              <a:t>Data Centers</a:t>
            </a:r>
            <a:endParaRPr lang="en-US" dirty="0"/>
          </a:p>
          <a:p>
            <a:pPr algn="r"/>
            <a:r>
              <a:rPr lang="en-US" dirty="0">
                <a:hlinkClick r:id="rId3"/>
              </a:rPr>
              <a:t>Service Portfolio</a:t>
            </a:r>
            <a:endParaRPr lang="en-US" dirty="0"/>
          </a:p>
        </p:txBody>
      </p:sp>
      <p:pic>
        <p:nvPicPr>
          <p:cNvPr id="48" name="Picture 2" descr="Developer Icon of Flat style - Available in SVG, PNG, EPS, AI &amp; Icon fonts">
            <a:extLst>
              <a:ext uri="{FF2B5EF4-FFF2-40B4-BE49-F238E27FC236}">
                <a16:creationId xmlns:a16="http://schemas.microsoft.com/office/drawing/2014/main" id="{9760623F-607C-440B-A0BC-AA623C4CD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22" y="999257"/>
            <a:ext cx="1264591" cy="126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SAP - Wikipedia">
            <a:extLst>
              <a:ext uri="{FF2B5EF4-FFF2-40B4-BE49-F238E27FC236}">
                <a16:creationId xmlns:a16="http://schemas.microsoft.com/office/drawing/2014/main" id="{2895B408-81F1-4DF9-A1A5-B86B856C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572" y="2677843"/>
            <a:ext cx="997213" cy="50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StrongLoop - Deploying LoopBack mBaaS on Cloud Foundry">
            <a:extLst>
              <a:ext uri="{FF2B5EF4-FFF2-40B4-BE49-F238E27FC236}">
                <a16:creationId xmlns:a16="http://schemas.microsoft.com/office/drawing/2014/main" id="{DF606DFE-AE7E-42DD-9E29-8753A3FEC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572" y="3565404"/>
            <a:ext cx="997213" cy="9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4" descr="2018-11-07 Cloud Providers Comparison for IoT Applications: Amazon vs.  Microsoft vs. Google | ThingForward">
            <a:extLst>
              <a:ext uri="{FF2B5EF4-FFF2-40B4-BE49-F238E27FC236}">
                <a16:creationId xmlns:a16="http://schemas.microsoft.com/office/drawing/2014/main" id="{A35CAEAB-107E-4784-AE7F-7DC14462A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104" y="4941599"/>
            <a:ext cx="1880149" cy="107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Arrow: Right 51">
            <a:extLst>
              <a:ext uri="{FF2B5EF4-FFF2-40B4-BE49-F238E27FC236}">
                <a16:creationId xmlns:a16="http://schemas.microsoft.com/office/drawing/2014/main" id="{81505F49-863F-4BB7-A1A7-D2D8F9323264}"/>
              </a:ext>
            </a:extLst>
          </p:cNvPr>
          <p:cNvSpPr/>
          <p:nvPr/>
        </p:nvSpPr>
        <p:spPr>
          <a:xfrm>
            <a:off x="8786818" y="1598885"/>
            <a:ext cx="766618" cy="418011"/>
          </a:xfrm>
          <a:prstGeom prst="rightArrow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3E199A-F935-4538-965C-82FBF9B850EE}"/>
              </a:ext>
            </a:extLst>
          </p:cNvPr>
          <p:cNvSpPr txBox="1"/>
          <p:nvPr/>
        </p:nvSpPr>
        <p:spPr>
          <a:xfrm>
            <a:off x="7424715" y="3174471"/>
            <a:ext cx="195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Fully ready landscape with reusable services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Elasticity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TCO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36032EFA-AA90-4AA1-9101-F461A7C7839B}"/>
              </a:ext>
            </a:extLst>
          </p:cNvPr>
          <p:cNvSpPr/>
          <p:nvPr/>
        </p:nvSpPr>
        <p:spPr>
          <a:xfrm>
            <a:off x="2547390" y="4327233"/>
            <a:ext cx="492165" cy="1950325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e 58">
            <a:extLst>
              <a:ext uri="{FF2B5EF4-FFF2-40B4-BE49-F238E27FC236}">
                <a16:creationId xmlns:a16="http://schemas.microsoft.com/office/drawing/2014/main" id="{FDF91962-93FF-4836-B7AF-77299075F96B}"/>
              </a:ext>
            </a:extLst>
          </p:cNvPr>
          <p:cNvSpPr/>
          <p:nvPr/>
        </p:nvSpPr>
        <p:spPr>
          <a:xfrm>
            <a:off x="9087398" y="2328538"/>
            <a:ext cx="492165" cy="3949020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6883F6-4CA6-423A-A331-F0B4EF72C187}"/>
              </a:ext>
            </a:extLst>
          </p:cNvPr>
          <p:cNvGrpSpPr/>
          <p:nvPr/>
        </p:nvGrpSpPr>
        <p:grpSpPr>
          <a:xfrm>
            <a:off x="9658109" y="1335315"/>
            <a:ext cx="2119638" cy="945151"/>
            <a:chOff x="9658109" y="1335315"/>
            <a:chExt cx="2119638" cy="94515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DC05583-4CE0-48BE-B802-E8E886C25BD4}"/>
                </a:ext>
              </a:extLst>
            </p:cNvPr>
            <p:cNvSpPr/>
            <p:nvPr/>
          </p:nvSpPr>
          <p:spPr>
            <a:xfrm>
              <a:off x="9658109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1B58BFD-F9E9-4BD3-A452-944FE66083CC}"/>
                </a:ext>
              </a:extLst>
            </p:cNvPr>
            <p:cNvSpPr/>
            <p:nvPr/>
          </p:nvSpPr>
          <p:spPr>
            <a:xfrm>
              <a:off x="9658109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6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SAP CLOUD FOUNDRY ARCHITECTURE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7A66DB-ABD2-42FA-BF26-8519EFF1E705}"/>
              </a:ext>
            </a:extLst>
          </p:cNvPr>
          <p:cNvGrpSpPr/>
          <p:nvPr/>
        </p:nvGrpSpPr>
        <p:grpSpPr>
          <a:xfrm>
            <a:off x="419987" y="1098452"/>
            <a:ext cx="11133785" cy="4953429"/>
            <a:chOff x="419987" y="1098452"/>
            <a:chExt cx="11133785" cy="495342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22A2B4D-7EF9-423C-8722-FC24155E8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987" y="1098452"/>
              <a:ext cx="11133785" cy="4953429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82D7710-FF7D-4207-8998-0244C9D5F103}"/>
                </a:ext>
              </a:extLst>
            </p:cNvPr>
            <p:cNvSpPr/>
            <p:nvPr/>
          </p:nvSpPr>
          <p:spPr>
            <a:xfrm>
              <a:off x="2927929" y="1523324"/>
              <a:ext cx="1967346" cy="3879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SAP Business Application 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529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WHY CLOUD FOUNDRY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F2E7F-6AD4-461A-9DCB-9C25F2B82172}"/>
              </a:ext>
            </a:extLst>
          </p:cNvPr>
          <p:cNvSpPr txBox="1"/>
          <p:nvPr/>
        </p:nvSpPr>
        <p:spPr>
          <a:xfrm>
            <a:off x="1145136" y="1063129"/>
            <a:ext cx="692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Support full development lifecycle</a:t>
            </a:r>
          </a:p>
        </p:txBody>
      </p:sp>
      <p:pic>
        <p:nvPicPr>
          <p:cNvPr id="7" name="Picture 4" descr="StrongLoop - Deploying LoopBack mBaaS on Cloud Foundry">
            <a:extLst>
              <a:ext uri="{FF2B5EF4-FFF2-40B4-BE49-F238E27FC236}">
                <a16:creationId xmlns:a16="http://schemas.microsoft.com/office/drawing/2014/main" id="{5A3E11F1-A10D-4A58-83F9-EFDBE5D34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1" y="1338263"/>
            <a:ext cx="3058543" cy="305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CE936D-3B61-4EBD-907D-C758E3BDE551}"/>
              </a:ext>
            </a:extLst>
          </p:cNvPr>
          <p:cNvSpPr txBox="1"/>
          <p:nvPr/>
        </p:nvSpPr>
        <p:spPr>
          <a:xfrm>
            <a:off x="655321" y="4302513"/>
            <a:ext cx="3327743" cy="1703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Continuous Delivery (CD) = Code </a:t>
            </a:r>
            <a:r>
              <a:rPr lang="en-US" dirty="0">
                <a:sym typeface="Wingdings" panose="05000000000000000000" pitchFamily="2" charset="2"/>
              </a:rPr>
              <a:t> Push  Test  Build</a:t>
            </a:r>
          </a:p>
          <a:p>
            <a:pPr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Continuous Integration (CI) = Dev  Quality  Production</a:t>
            </a:r>
            <a:r>
              <a:rPr lang="en-US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3B8261-293B-4E7F-9953-B0B0B690B2E6}"/>
              </a:ext>
            </a:extLst>
          </p:cNvPr>
          <p:cNvGrpSpPr>
            <a:grpSpLocks noChangeAspect="1"/>
          </p:cNvGrpSpPr>
          <p:nvPr/>
        </p:nvGrpSpPr>
        <p:grpSpPr>
          <a:xfrm>
            <a:off x="5817279" y="1794128"/>
            <a:ext cx="4359077" cy="4556027"/>
            <a:chOff x="2740025" y="1176338"/>
            <a:chExt cx="3443288" cy="359886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7D45A1E-A9E5-4718-A85C-9B25A8779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7875" y="2592388"/>
              <a:ext cx="1595438" cy="2182812"/>
            </a:xfrm>
            <a:custGeom>
              <a:avLst/>
              <a:gdLst>
                <a:gd name="T0" fmla="*/ 5422 w 8041"/>
                <a:gd name="T1" fmla="*/ 142 h 11002"/>
                <a:gd name="T2" fmla="*/ 5443 w 8041"/>
                <a:gd name="T3" fmla="*/ 95 h 11002"/>
                <a:gd name="T4" fmla="*/ 5471 w 8041"/>
                <a:gd name="T5" fmla="*/ 58 h 11002"/>
                <a:gd name="T6" fmla="*/ 5509 w 8041"/>
                <a:gd name="T7" fmla="*/ 30 h 11002"/>
                <a:gd name="T8" fmla="*/ 5558 w 8041"/>
                <a:gd name="T9" fmla="*/ 10 h 11002"/>
                <a:gd name="T10" fmla="*/ 5617 w 8041"/>
                <a:gd name="T11" fmla="*/ 1 h 11002"/>
                <a:gd name="T12" fmla="*/ 5687 w 8041"/>
                <a:gd name="T13" fmla="*/ 3 h 11002"/>
                <a:gd name="T14" fmla="*/ 7717 w 8041"/>
                <a:gd name="T15" fmla="*/ 1152 h 11002"/>
                <a:gd name="T16" fmla="*/ 7837 w 8041"/>
                <a:gd name="T17" fmla="*/ 1260 h 11002"/>
                <a:gd name="T18" fmla="*/ 7932 w 8041"/>
                <a:gd name="T19" fmla="*/ 1388 h 11002"/>
                <a:gd name="T20" fmla="*/ 8001 w 8041"/>
                <a:gd name="T21" fmla="*/ 1536 h 11002"/>
                <a:gd name="T22" fmla="*/ 8041 w 8041"/>
                <a:gd name="T23" fmla="*/ 1707 h 11002"/>
                <a:gd name="T24" fmla="*/ 8041 w 8041"/>
                <a:gd name="T25" fmla="*/ 7549 h 11002"/>
                <a:gd name="T26" fmla="*/ 8038 w 8041"/>
                <a:gd name="T27" fmla="*/ 7640 h 11002"/>
                <a:gd name="T28" fmla="*/ 8023 w 8041"/>
                <a:gd name="T29" fmla="*/ 7722 h 11002"/>
                <a:gd name="T30" fmla="*/ 7997 w 8041"/>
                <a:gd name="T31" fmla="*/ 7793 h 11002"/>
                <a:gd name="T32" fmla="*/ 7961 w 8041"/>
                <a:gd name="T33" fmla="*/ 7857 h 11002"/>
                <a:gd name="T34" fmla="*/ 7913 w 8041"/>
                <a:gd name="T35" fmla="*/ 7912 h 11002"/>
                <a:gd name="T36" fmla="*/ 7854 w 8041"/>
                <a:gd name="T37" fmla="*/ 7957 h 11002"/>
                <a:gd name="T38" fmla="*/ 7786 w 8041"/>
                <a:gd name="T39" fmla="*/ 7995 h 11002"/>
                <a:gd name="T40" fmla="*/ 2632 w 8041"/>
                <a:gd name="T41" fmla="*/ 10958 h 11002"/>
                <a:gd name="T42" fmla="*/ 2478 w 8041"/>
                <a:gd name="T43" fmla="*/ 10995 h 11002"/>
                <a:gd name="T44" fmla="*/ 2329 w 8041"/>
                <a:gd name="T45" fmla="*/ 11000 h 11002"/>
                <a:gd name="T46" fmla="*/ 2184 w 8041"/>
                <a:gd name="T47" fmla="*/ 10968 h 11002"/>
                <a:gd name="T48" fmla="*/ 66 w 8041"/>
                <a:gd name="T49" fmla="*/ 9752 h 11002"/>
                <a:gd name="T50" fmla="*/ 32 w 8041"/>
                <a:gd name="T51" fmla="*/ 9697 h 11002"/>
                <a:gd name="T52" fmla="*/ 10 w 8041"/>
                <a:gd name="T53" fmla="*/ 9643 h 11002"/>
                <a:gd name="T54" fmla="*/ 0 w 8041"/>
                <a:gd name="T55" fmla="*/ 9589 h 11002"/>
                <a:gd name="T56" fmla="*/ 3 w 8041"/>
                <a:gd name="T57" fmla="*/ 9535 h 11002"/>
                <a:gd name="T58" fmla="*/ 19 w 8041"/>
                <a:gd name="T59" fmla="*/ 9482 h 11002"/>
                <a:gd name="T60" fmla="*/ 49 w 8041"/>
                <a:gd name="T61" fmla="*/ 9429 h 11002"/>
                <a:gd name="T62" fmla="*/ 95 w 8041"/>
                <a:gd name="T63" fmla="*/ 9378 h 11002"/>
                <a:gd name="T64" fmla="*/ 1865 w 8041"/>
                <a:gd name="T65" fmla="*/ 8377 h 11002"/>
                <a:gd name="T66" fmla="*/ 1979 w 8041"/>
                <a:gd name="T67" fmla="*/ 8294 h 11002"/>
                <a:gd name="T68" fmla="*/ 2078 w 8041"/>
                <a:gd name="T69" fmla="*/ 8199 h 11002"/>
                <a:gd name="T70" fmla="*/ 2161 w 8041"/>
                <a:gd name="T71" fmla="*/ 8090 h 11002"/>
                <a:gd name="T72" fmla="*/ 2229 w 8041"/>
                <a:gd name="T73" fmla="*/ 7970 h 11002"/>
                <a:gd name="T74" fmla="*/ 2282 w 8041"/>
                <a:gd name="T75" fmla="*/ 7837 h 11002"/>
                <a:gd name="T76" fmla="*/ 2321 w 8041"/>
                <a:gd name="T77" fmla="*/ 7691 h 11002"/>
                <a:gd name="T78" fmla="*/ 2344 w 8041"/>
                <a:gd name="T79" fmla="*/ 7533 h 11002"/>
                <a:gd name="T80" fmla="*/ 2354 w 8041"/>
                <a:gd name="T81" fmla="*/ 7365 h 11002"/>
                <a:gd name="T82" fmla="*/ 2334 w 8041"/>
                <a:gd name="T83" fmla="*/ 4845 h 11002"/>
                <a:gd name="T84" fmla="*/ 2351 w 8041"/>
                <a:gd name="T85" fmla="*/ 4763 h 11002"/>
                <a:gd name="T86" fmla="*/ 2380 w 8041"/>
                <a:gd name="T87" fmla="*/ 4686 h 11002"/>
                <a:gd name="T88" fmla="*/ 2421 w 8041"/>
                <a:gd name="T89" fmla="*/ 4611 h 11002"/>
                <a:gd name="T90" fmla="*/ 2479 w 8041"/>
                <a:gd name="T91" fmla="*/ 4539 h 11002"/>
                <a:gd name="T92" fmla="*/ 2553 w 8041"/>
                <a:gd name="T93" fmla="*/ 4469 h 11002"/>
                <a:gd name="T94" fmla="*/ 2644 w 8041"/>
                <a:gd name="T95" fmla="*/ 4398 h 11002"/>
                <a:gd name="T96" fmla="*/ 4866 w 8041"/>
                <a:gd name="T97" fmla="*/ 3097 h 11002"/>
                <a:gd name="T98" fmla="*/ 5000 w 8041"/>
                <a:gd name="T99" fmla="*/ 3022 h 11002"/>
                <a:gd name="T100" fmla="*/ 5116 w 8041"/>
                <a:gd name="T101" fmla="*/ 2935 h 11002"/>
                <a:gd name="T102" fmla="*/ 5212 w 8041"/>
                <a:gd name="T103" fmla="*/ 2835 h 11002"/>
                <a:gd name="T104" fmla="*/ 5290 w 8041"/>
                <a:gd name="T105" fmla="*/ 2723 h 11002"/>
                <a:gd name="T106" fmla="*/ 5350 w 8041"/>
                <a:gd name="T107" fmla="*/ 2598 h 11002"/>
                <a:gd name="T108" fmla="*/ 5391 w 8041"/>
                <a:gd name="T109" fmla="*/ 2462 h 11002"/>
                <a:gd name="T110" fmla="*/ 5412 w 8041"/>
                <a:gd name="T111" fmla="*/ 2313 h 11002"/>
                <a:gd name="T112" fmla="*/ 5417 w 8041"/>
                <a:gd name="T113" fmla="*/ 2150 h 1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41" h="11002">
                  <a:moveTo>
                    <a:pt x="5408" y="210"/>
                  </a:moveTo>
                  <a:lnTo>
                    <a:pt x="5412" y="182"/>
                  </a:lnTo>
                  <a:lnTo>
                    <a:pt x="5418" y="154"/>
                  </a:lnTo>
                  <a:lnTo>
                    <a:pt x="5422" y="142"/>
                  </a:lnTo>
                  <a:lnTo>
                    <a:pt x="5426" y="129"/>
                  </a:lnTo>
                  <a:lnTo>
                    <a:pt x="5431" y="118"/>
                  </a:lnTo>
                  <a:lnTo>
                    <a:pt x="5436" y="107"/>
                  </a:lnTo>
                  <a:lnTo>
                    <a:pt x="5443" y="95"/>
                  </a:lnTo>
                  <a:lnTo>
                    <a:pt x="5448" y="85"/>
                  </a:lnTo>
                  <a:lnTo>
                    <a:pt x="5455" y="76"/>
                  </a:lnTo>
                  <a:lnTo>
                    <a:pt x="5463" y="67"/>
                  </a:lnTo>
                  <a:lnTo>
                    <a:pt x="5471" y="58"/>
                  </a:lnTo>
                  <a:lnTo>
                    <a:pt x="5480" y="50"/>
                  </a:lnTo>
                  <a:lnTo>
                    <a:pt x="5489" y="42"/>
                  </a:lnTo>
                  <a:lnTo>
                    <a:pt x="5499" y="35"/>
                  </a:lnTo>
                  <a:lnTo>
                    <a:pt x="5509" y="30"/>
                  </a:lnTo>
                  <a:lnTo>
                    <a:pt x="5521" y="24"/>
                  </a:lnTo>
                  <a:lnTo>
                    <a:pt x="5532" y="18"/>
                  </a:lnTo>
                  <a:lnTo>
                    <a:pt x="5545" y="14"/>
                  </a:lnTo>
                  <a:lnTo>
                    <a:pt x="5558" y="10"/>
                  </a:lnTo>
                  <a:lnTo>
                    <a:pt x="5572" y="7"/>
                  </a:lnTo>
                  <a:lnTo>
                    <a:pt x="5586" y="4"/>
                  </a:lnTo>
                  <a:lnTo>
                    <a:pt x="5601" y="3"/>
                  </a:lnTo>
                  <a:lnTo>
                    <a:pt x="5617" y="1"/>
                  </a:lnTo>
                  <a:lnTo>
                    <a:pt x="5634" y="0"/>
                  </a:lnTo>
                  <a:lnTo>
                    <a:pt x="5651" y="0"/>
                  </a:lnTo>
                  <a:lnTo>
                    <a:pt x="5669" y="1"/>
                  </a:lnTo>
                  <a:lnTo>
                    <a:pt x="5687" y="3"/>
                  </a:lnTo>
                  <a:lnTo>
                    <a:pt x="5706" y="5"/>
                  </a:lnTo>
                  <a:lnTo>
                    <a:pt x="5727" y="7"/>
                  </a:lnTo>
                  <a:lnTo>
                    <a:pt x="5747" y="10"/>
                  </a:lnTo>
                  <a:lnTo>
                    <a:pt x="7717" y="1152"/>
                  </a:lnTo>
                  <a:lnTo>
                    <a:pt x="7750" y="1177"/>
                  </a:lnTo>
                  <a:lnTo>
                    <a:pt x="7781" y="1203"/>
                  </a:lnTo>
                  <a:lnTo>
                    <a:pt x="7810" y="1231"/>
                  </a:lnTo>
                  <a:lnTo>
                    <a:pt x="7837" y="1260"/>
                  </a:lnTo>
                  <a:lnTo>
                    <a:pt x="7865" y="1290"/>
                  </a:lnTo>
                  <a:lnTo>
                    <a:pt x="7888" y="1321"/>
                  </a:lnTo>
                  <a:lnTo>
                    <a:pt x="7912" y="1354"/>
                  </a:lnTo>
                  <a:lnTo>
                    <a:pt x="7932" y="1388"/>
                  </a:lnTo>
                  <a:lnTo>
                    <a:pt x="7953" y="1423"/>
                  </a:lnTo>
                  <a:lnTo>
                    <a:pt x="7971" y="1459"/>
                  </a:lnTo>
                  <a:lnTo>
                    <a:pt x="7987" y="1498"/>
                  </a:lnTo>
                  <a:lnTo>
                    <a:pt x="8001" y="1536"/>
                  </a:lnTo>
                  <a:lnTo>
                    <a:pt x="8014" y="1577"/>
                  </a:lnTo>
                  <a:lnTo>
                    <a:pt x="8024" y="1619"/>
                  </a:lnTo>
                  <a:lnTo>
                    <a:pt x="8033" y="1662"/>
                  </a:lnTo>
                  <a:lnTo>
                    <a:pt x="8041" y="1707"/>
                  </a:lnTo>
                  <a:lnTo>
                    <a:pt x="8036" y="7477"/>
                  </a:lnTo>
                  <a:lnTo>
                    <a:pt x="8039" y="7502"/>
                  </a:lnTo>
                  <a:lnTo>
                    <a:pt x="8040" y="7526"/>
                  </a:lnTo>
                  <a:lnTo>
                    <a:pt x="8041" y="7549"/>
                  </a:lnTo>
                  <a:lnTo>
                    <a:pt x="8041" y="7573"/>
                  </a:lnTo>
                  <a:lnTo>
                    <a:pt x="8040" y="7596"/>
                  </a:lnTo>
                  <a:lnTo>
                    <a:pt x="8039" y="7619"/>
                  </a:lnTo>
                  <a:lnTo>
                    <a:pt x="8038" y="7640"/>
                  </a:lnTo>
                  <a:lnTo>
                    <a:pt x="8034" y="7662"/>
                  </a:lnTo>
                  <a:lnTo>
                    <a:pt x="8031" y="7682"/>
                  </a:lnTo>
                  <a:lnTo>
                    <a:pt x="8027" y="7701"/>
                  </a:lnTo>
                  <a:lnTo>
                    <a:pt x="8023" y="7722"/>
                  </a:lnTo>
                  <a:lnTo>
                    <a:pt x="8017" y="7740"/>
                  </a:lnTo>
                  <a:lnTo>
                    <a:pt x="8012" y="7758"/>
                  </a:lnTo>
                  <a:lnTo>
                    <a:pt x="8005" y="7776"/>
                  </a:lnTo>
                  <a:lnTo>
                    <a:pt x="7997" y="7793"/>
                  </a:lnTo>
                  <a:lnTo>
                    <a:pt x="7989" y="7810"/>
                  </a:lnTo>
                  <a:lnTo>
                    <a:pt x="7980" y="7826"/>
                  </a:lnTo>
                  <a:lnTo>
                    <a:pt x="7971" y="7842"/>
                  </a:lnTo>
                  <a:lnTo>
                    <a:pt x="7961" y="7857"/>
                  </a:lnTo>
                  <a:lnTo>
                    <a:pt x="7949" y="7871"/>
                  </a:lnTo>
                  <a:lnTo>
                    <a:pt x="7938" y="7886"/>
                  </a:lnTo>
                  <a:lnTo>
                    <a:pt x="7926" y="7898"/>
                  </a:lnTo>
                  <a:lnTo>
                    <a:pt x="7913" y="7912"/>
                  </a:lnTo>
                  <a:lnTo>
                    <a:pt x="7900" y="7925"/>
                  </a:lnTo>
                  <a:lnTo>
                    <a:pt x="7885" y="7936"/>
                  </a:lnTo>
                  <a:lnTo>
                    <a:pt x="7870" y="7947"/>
                  </a:lnTo>
                  <a:lnTo>
                    <a:pt x="7854" y="7957"/>
                  </a:lnTo>
                  <a:lnTo>
                    <a:pt x="7839" y="7968"/>
                  </a:lnTo>
                  <a:lnTo>
                    <a:pt x="7822" y="7978"/>
                  </a:lnTo>
                  <a:lnTo>
                    <a:pt x="7805" y="7987"/>
                  </a:lnTo>
                  <a:lnTo>
                    <a:pt x="7786" y="7995"/>
                  </a:lnTo>
                  <a:lnTo>
                    <a:pt x="7767" y="8003"/>
                  </a:lnTo>
                  <a:lnTo>
                    <a:pt x="2710" y="10927"/>
                  </a:lnTo>
                  <a:lnTo>
                    <a:pt x="2670" y="10944"/>
                  </a:lnTo>
                  <a:lnTo>
                    <a:pt x="2632" y="10958"/>
                  </a:lnTo>
                  <a:lnTo>
                    <a:pt x="2592" y="10971"/>
                  </a:lnTo>
                  <a:lnTo>
                    <a:pt x="2554" y="10982"/>
                  </a:lnTo>
                  <a:lnTo>
                    <a:pt x="2516" y="10990"/>
                  </a:lnTo>
                  <a:lnTo>
                    <a:pt x="2478" y="10995"/>
                  </a:lnTo>
                  <a:lnTo>
                    <a:pt x="2441" y="11000"/>
                  </a:lnTo>
                  <a:lnTo>
                    <a:pt x="2403" y="11002"/>
                  </a:lnTo>
                  <a:lnTo>
                    <a:pt x="2366" y="11002"/>
                  </a:lnTo>
                  <a:lnTo>
                    <a:pt x="2329" y="11000"/>
                  </a:lnTo>
                  <a:lnTo>
                    <a:pt x="2292" y="10995"/>
                  </a:lnTo>
                  <a:lnTo>
                    <a:pt x="2256" y="10988"/>
                  </a:lnTo>
                  <a:lnTo>
                    <a:pt x="2220" y="10979"/>
                  </a:lnTo>
                  <a:lnTo>
                    <a:pt x="2184" y="10968"/>
                  </a:lnTo>
                  <a:lnTo>
                    <a:pt x="2149" y="10956"/>
                  </a:lnTo>
                  <a:lnTo>
                    <a:pt x="2114" y="10940"/>
                  </a:lnTo>
                  <a:lnTo>
                    <a:pt x="76" y="9765"/>
                  </a:lnTo>
                  <a:lnTo>
                    <a:pt x="66" y="9752"/>
                  </a:lnTo>
                  <a:lnTo>
                    <a:pt x="57" y="9738"/>
                  </a:lnTo>
                  <a:lnTo>
                    <a:pt x="48" y="9725"/>
                  </a:lnTo>
                  <a:lnTo>
                    <a:pt x="40" y="9711"/>
                  </a:lnTo>
                  <a:lnTo>
                    <a:pt x="32" y="9697"/>
                  </a:lnTo>
                  <a:lnTo>
                    <a:pt x="26" y="9684"/>
                  </a:lnTo>
                  <a:lnTo>
                    <a:pt x="20" y="9670"/>
                  </a:lnTo>
                  <a:lnTo>
                    <a:pt x="14" y="9657"/>
                  </a:lnTo>
                  <a:lnTo>
                    <a:pt x="10" y="9643"/>
                  </a:lnTo>
                  <a:lnTo>
                    <a:pt x="6" y="9629"/>
                  </a:lnTo>
                  <a:lnTo>
                    <a:pt x="3" y="9616"/>
                  </a:lnTo>
                  <a:lnTo>
                    <a:pt x="1" y="9602"/>
                  </a:lnTo>
                  <a:lnTo>
                    <a:pt x="0" y="9589"/>
                  </a:lnTo>
                  <a:lnTo>
                    <a:pt x="0" y="9575"/>
                  </a:lnTo>
                  <a:lnTo>
                    <a:pt x="0" y="9561"/>
                  </a:lnTo>
                  <a:lnTo>
                    <a:pt x="1" y="9548"/>
                  </a:lnTo>
                  <a:lnTo>
                    <a:pt x="3" y="9535"/>
                  </a:lnTo>
                  <a:lnTo>
                    <a:pt x="5" y="9522"/>
                  </a:lnTo>
                  <a:lnTo>
                    <a:pt x="9" y="9508"/>
                  </a:lnTo>
                  <a:lnTo>
                    <a:pt x="13" y="9494"/>
                  </a:lnTo>
                  <a:lnTo>
                    <a:pt x="19" y="9482"/>
                  </a:lnTo>
                  <a:lnTo>
                    <a:pt x="24" y="9468"/>
                  </a:lnTo>
                  <a:lnTo>
                    <a:pt x="32" y="9455"/>
                  </a:lnTo>
                  <a:lnTo>
                    <a:pt x="40" y="9442"/>
                  </a:lnTo>
                  <a:lnTo>
                    <a:pt x="49" y="9429"/>
                  </a:lnTo>
                  <a:lnTo>
                    <a:pt x="60" y="9416"/>
                  </a:lnTo>
                  <a:lnTo>
                    <a:pt x="70" y="9403"/>
                  </a:lnTo>
                  <a:lnTo>
                    <a:pt x="82" y="9390"/>
                  </a:lnTo>
                  <a:lnTo>
                    <a:pt x="95" y="9378"/>
                  </a:lnTo>
                  <a:lnTo>
                    <a:pt x="108" y="9364"/>
                  </a:lnTo>
                  <a:lnTo>
                    <a:pt x="123" y="9352"/>
                  </a:lnTo>
                  <a:lnTo>
                    <a:pt x="139" y="9339"/>
                  </a:lnTo>
                  <a:lnTo>
                    <a:pt x="1865" y="8377"/>
                  </a:lnTo>
                  <a:lnTo>
                    <a:pt x="1895" y="8356"/>
                  </a:lnTo>
                  <a:lnTo>
                    <a:pt x="1924" y="8337"/>
                  </a:lnTo>
                  <a:lnTo>
                    <a:pt x="1952" y="8316"/>
                  </a:lnTo>
                  <a:lnTo>
                    <a:pt x="1979" y="8294"/>
                  </a:lnTo>
                  <a:lnTo>
                    <a:pt x="2005" y="8271"/>
                  </a:lnTo>
                  <a:lnTo>
                    <a:pt x="2030" y="8248"/>
                  </a:lnTo>
                  <a:lnTo>
                    <a:pt x="2055" y="8224"/>
                  </a:lnTo>
                  <a:lnTo>
                    <a:pt x="2078" y="8199"/>
                  </a:lnTo>
                  <a:lnTo>
                    <a:pt x="2100" y="8173"/>
                  </a:lnTo>
                  <a:lnTo>
                    <a:pt x="2122" y="8146"/>
                  </a:lnTo>
                  <a:lnTo>
                    <a:pt x="2142" y="8118"/>
                  </a:lnTo>
                  <a:lnTo>
                    <a:pt x="2161" y="8090"/>
                  </a:lnTo>
                  <a:lnTo>
                    <a:pt x="2179" y="8062"/>
                  </a:lnTo>
                  <a:lnTo>
                    <a:pt x="2197" y="8032"/>
                  </a:lnTo>
                  <a:lnTo>
                    <a:pt x="2213" y="8002"/>
                  </a:lnTo>
                  <a:lnTo>
                    <a:pt x="2229" y="7970"/>
                  </a:lnTo>
                  <a:lnTo>
                    <a:pt x="2244" y="7938"/>
                  </a:lnTo>
                  <a:lnTo>
                    <a:pt x="2257" y="7905"/>
                  </a:lnTo>
                  <a:lnTo>
                    <a:pt x="2271" y="7871"/>
                  </a:lnTo>
                  <a:lnTo>
                    <a:pt x="2282" y="7837"/>
                  </a:lnTo>
                  <a:lnTo>
                    <a:pt x="2294" y="7802"/>
                  </a:lnTo>
                  <a:lnTo>
                    <a:pt x="2304" y="7766"/>
                  </a:lnTo>
                  <a:lnTo>
                    <a:pt x="2313" y="7728"/>
                  </a:lnTo>
                  <a:lnTo>
                    <a:pt x="2321" y="7691"/>
                  </a:lnTo>
                  <a:lnTo>
                    <a:pt x="2328" y="7654"/>
                  </a:lnTo>
                  <a:lnTo>
                    <a:pt x="2334" y="7614"/>
                  </a:lnTo>
                  <a:lnTo>
                    <a:pt x="2340" y="7574"/>
                  </a:lnTo>
                  <a:lnTo>
                    <a:pt x="2344" y="7533"/>
                  </a:lnTo>
                  <a:lnTo>
                    <a:pt x="2348" y="7493"/>
                  </a:lnTo>
                  <a:lnTo>
                    <a:pt x="2351" y="7451"/>
                  </a:lnTo>
                  <a:lnTo>
                    <a:pt x="2352" y="7408"/>
                  </a:lnTo>
                  <a:lnTo>
                    <a:pt x="2354" y="7365"/>
                  </a:lnTo>
                  <a:lnTo>
                    <a:pt x="2326" y="4955"/>
                  </a:lnTo>
                  <a:lnTo>
                    <a:pt x="2328" y="4911"/>
                  </a:lnTo>
                  <a:lnTo>
                    <a:pt x="2331" y="4866"/>
                  </a:lnTo>
                  <a:lnTo>
                    <a:pt x="2334" y="4845"/>
                  </a:lnTo>
                  <a:lnTo>
                    <a:pt x="2337" y="4824"/>
                  </a:lnTo>
                  <a:lnTo>
                    <a:pt x="2341" y="4804"/>
                  </a:lnTo>
                  <a:lnTo>
                    <a:pt x="2346" y="4784"/>
                  </a:lnTo>
                  <a:lnTo>
                    <a:pt x="2351" y="4763"/>
                  </a:lnTo>
                  <a:lnTo>
                    <a:pt x="2357" y="4744"/>
                  </a:lnTo>
                  <a:lnTo>
                    <a:pt x="2364" y="4725"/>
                  </a:lnTo>
                  <a:lnTo>
                    <a:pt x="2372" y="4705"/>
                  </a:lnTo>
                  <a:lnTo>
                    <a:pt x="2380" y="4686"/>
                  </a:lnTo>
                  <a:lnTo>
                    <a:pt x="2389" y="4667"/>
                  </a:lnTo>
                  <a:lnTo>
                    <a:pt x="2399" y="4649"/>
                  </a:lnTo>
                  <a:lnTo>
                    <a:pt x="2410" y="4629"/>
                  </a:lnTo>
                  <a:lnTo>
                    <a:pt x="2421" y="4611"/>
                  </a:lnTo>
                  <a:lnTo>
                    <a:pt x="2435" y="4593"/>
                  </a:lnTo>
                  <a:lnTo>
                    <a:pt x="2449" y="4575"/>
                  </a:lnTo>
                  <a:lnTo>
                    <a:pt x="2463" y="4557"/>
                  </a:lnTo>
                  <a:lnTo>
                    <a:pt x="2479" y="4539"/>
                  </a:lnTo>
                  <a:lnTo>
                    <a:pt x="2496" y="4522"/>
                  </a:lnTo>
                  <a:lnTo>
                    <a:pt x="2513" y="4504"/>
                  </a:lnTo>
                  <a:lnTo>
                    <a:pt x="2532" y="4486"/>
                  </a:lnTo>
                  <a:lnTo>
                    <a:pt x="2553" y="4469"/>
                  </a:lnTo>
                  <a:lnTo>
                    <a:pt x="2573" y="4450"/>
                  </a:lnTo>
                  <a:lnTo>
                    <a:pt x="2596" y="4433"/>
                  </a:lnTo>
                  <a:lnTo>
                    <a:pt x="2619" y="4415"/>
                  </a:lnTo>
                  <a:lnTo>
                    <a:pt x="2644" y="4398"/>
                  </a:lnTo>
                  <a:lnTo>
                    <a:pt x="2670" y="4380"/>
                  </a:lnTo>
                  <a:lnTo>
                    <a:pt x="2697" y="4363"/>
                  </a:lnTo>
                  <a:lnTo>
                    <a:pt x="2726" y="4345"/>
                  </a:lnTo>
                  <a:lnTo>
                    <a:pt x="4866" y="3097"/>
                  </a:lnTo>
                  <a:lnTo>
                    <a:pt x="4901" y="3079"/>
                  </a:lnTo>
                  <a:lnTo>
                    <a:pt x="4935" y="3061"/>
                  </a:lnTo>
                  <a:lnTo>
                    <a:pt x="4969" y="3041"/>
                  </a:lnTo>
                  <a:lnTo>
                    <a:pt x="5000" y="3022"/>
                  </a:lnTo>
                  <a:lnTo>
                    <a:pt x="5031" y="3002"/>
                  </a:lnTo>
                  <a:lnTo>
                    <a:pt x="5060" y="2980"/>
                  </a:lnTo>
                  <a:lnTo>
                    <a:pt x="5089" y="2958"/>
                  </a:lnTo>
                  <a:lnTo>
                    <a:pt x="5116" y="2935"/>
                  </a:lnTo>
                  <a:lnTo>
                    <a:pt x="5142" y="2911"/>
                  </a:lnTo>
                  <a:lnTo>
                    <a:pt x="5166" y="2886"/>
                  </a:lnTo>
                  <a:lnTo>
                    <a:pt x="5189" y="2861"/>
                  </a:lnTo>
                  <a:lnTo>
                    <a:pt x="5212" y="2835"/>
                  </a:lnTo>
                  <a:lnTo>
                    <a:pt x="5233" y="2808"/>
                  </a:lnTo>
                  <a:lnTo>
                    <a:pt x="5254" y="2781"/>
                  </a:lnTo>
                  <a:lnTo>
                    <a:pt x="5272" y="2752"/>
                  </a:lnTo>
                  <a:lnTo>
                    <a:pt x="5290" y="2723"/>
                  </a:lnTo>
                  <a:lnTo>
                    <a:pt x="5307" y="2693"/>
                  </a:lnTo>
                  <a:lnTo>
                    <a:pt x="5322" y="2663"/>
                  </a:lnTo>
                  <a:lnTo>
                    <a:pt x="5336" y="2631"/>
                  </a:lnTo>
                  <a:lnTo>
                    <a:pt x="5350" y="2598"/>
                  </a:lnTo>
                  <a:lnTo>
                    <a:pt x="5361" y="2565"/>
                  </a:lnTo>
                  <a:lnTo>
                    <a:pt x="5373" y="2531"/>
                  </a:lnTo>
                  <a:lnTo>
                    <a:pt x="5382" y="2497"/>
                  </a:lnTo>
                  <a:lnTo>
                    <a:pt x="5391" y="2462"/>
                  </a:lnTo>
                  <a:lnTo>
                    <a:pt x="5397" y="2426"/>
                  </a:lnTo>
                  <a:lnTo>
                    <a:pt x="5404" y="2389"/>
                  </a:lnTo>
                  <a:lnTo>
                    <a:pt x="5409" y="2351"/>
                  </a:lnTo>
                  <a:lnTo>
                    <a:pt x="5412" y="2313"/>
                  </a:lnTo>
                  <a:lnTo>
                    <a:pt x="5416" y="2273"/>
                  </a:lnTo>
                  <a:lnTo>
                    <a:pt x="5417" y="2233"/>
                  </a:lnTo>
                  <a:lnTo>
                    <a:pt x="5417" y="2192"/>
                  </a:lnTo>
                  <a:lnTo>
                    <a:pt x="5417" y="2150"/>
                  </a:lnTo>
                  <a:lnTo>
                    <a:pt x="5408" y="2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81A350C-B491-4D7D-9078-FA6B76A54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025" y="2592388"/>
              <a:ext cx="1595438" cy="2182812"/>
            </a:xfrm>
            <a:custGeom>
              <a:avLst/>
              <a:gdLst>
                <a:gd name="T0" fmla="*/ 2619 w 8041"/>
                <a:gd name="T1" fmla="*/ 142 h 11002"/>
                <a:gd name="T2" fmla="*/ 2598 w 8041"/>
                <a:gd name="T3" fmla="*/ 95 h 11002"/>
                <a:gd name="T4" fmla="*/ 2570 w 8041"/>
                <a:gd name="T5" fmla="*/ 58 h 11002"/>
                <a:gd name="T6" fmla="*/ 2532 w 8041"/>
                <a:gd name="T7" fmla="*/ 30 h 11002"/>
                <a:gd name="T8" fmla="*/ 2483 w 8041"/>
                <a:gd name="T9" fmla="*/ 10 h 11002"/>
                <a:gd name="T10" fmla="*/ 2424 w 8041"/>
                <a:gd name="T11" fmla="*/ 1 h 11002"/>
                <a:gd name="T12" fmla="*/ 2354 w 8041"/>
                <a:gd name="T13" fmla="*/ 3 h 11002"/>
                <a:gd name="T14" fmla="*/ 324 w 8041"/>
                <a:gd name="T15" fmla="*/ 1152 h 11002"/>
                <a:gd name="T16" fmla="*/ 204 w 8041"/>
                <a:gd name="T17" fmla="*/ 1260 h 11002"/>
                <a:gd name="T18" fmla="*/ 109 w 8041"/>
                <a:gd name="T19" fmla="*/ 1388 h 11002"/>
                <a:gd name="T20" fmla="*/ 40 w 8041"/>
                <a:gd name="T21" fmla="*/ 1536 h 11002"/>
                <a:gd name="T22" fmla="*/ 0 w 8041"/>
                <a:gd name="T23" fmla="*/ 1707 h 11002"/>
                <a:gd name="T24" fmla="*/ 0 w 8041"/>
                <a:gd name="T25" fmla="*/ 7549 h 11002"/>
                <a:gd name="T26" fmla="*/ 3 w 8041"/>
                <a:gd name="T27" fmla="*/ 7640 h 11002"/>
                <a:gd name="T28" fmla="*/ 18 w 8041"/>
                <a:gd name="T29" fmla="*/ 7722 h 11002"/>
                <a:gd name="T30" fmla="*/ 44 w 8041"/>
                <a:gd name="T31" fmla="*/ 7793 h 11002"/>
                <a:gd name="T32" fmla="*/ 80 w 8041"/>
                <a:gd name="T33" fmla="*/ 7857 h 11002"/>
                <a:gd name="T34" fmla="*/ 128 w 8041"/>
                <a:gd name="T35" fmla="*/ 7912 h 11002"/>
                <a:gd name="T36" fmla="*/ 187 w 8041"/>
                <a:gd name="T37" fmla="*/ 7957 h 11002"/>
                <a:gd name="T38" fmla="*/ 255 w 8041"/>
                <a:gd name="T39" fmla="*/ 7995 h 11002"/>
                <a:gd name="T40" fmla="*/ 5409 w 8041"/>
                <a:gd name="T41" fmla="*/ 10958 h 11002"/>
                <a:gd name="T42" fmla="*/ 5563 w 8041"/>
                <a:gd name="T43" fmla="*/ 10995 h 11002"/>
                <a:gd name="T44" fmla="*/ 5712 w 8041"/>
                <a:gd name="T45" fmla="*/ 11000 h 11002"/>
                <a:gd name="T46" fmla="*/ 5857 w 8041"/>
                <a:gd name="T47" fmla="*/ 10968 h 11002"/>
                <a:gd name="T48" fmla="*/ 7975 w 8041"/>
                <a:gd name="T49" fmla="*/ 9752 h 11002"/>
                <a:gd name="T50" fmla="*/ 8009 w 8041"/>
                <a:gd name="T51" fmla="*/ 9697 h 11002"/>
                <a:gd name="T52" fmla="*/ 8031 w 8041"/>
                <a:gd name="T53" fmla="*/ 9643 h 11002"/>
                <a:gd name="T54" fmla="*/ 8041 w 8041"/>
                <a:gd name="T55" fmla="*/ 9589 h 11002"/>
                <a:gd name="T56" fmla="*/ 8038 w 8041"/>
                <a:gd name="T57" fmla="*/ 9535 h 11002"/>
                <a:gd name="T58" fmla="*/ 8022 w 8041"/>
                <a:gd name="T59" fmla="*/ 9482 h 11002"/>
                <a:gd name="T60" fmla="*/ 7992 w 8041"/>
                <a:gd name="T61" fmla="*/ 9429 h 11002"/>
                <a:gd name="T62" fmla="*/ 7946 w 8041"/>
                <a:gd name="T63" fmla="*/ 9378 h 11002"/>
                <a:gd name="T64" fmla="*/ 6176 w 8041"/>
                <a:gd name="T65" fmla="*/ 8377 h 11002"/>
                <a:gd name="T66" fmla="*/ 6062 w 8041"/>
                <a:gd name="T67" fmla="*/ 8294 h 11002"/>
                <a:gd name="T68" fmla="*/ 5963 w 8041"/>
                <a:gd name="T69" fmla="*/ 8199 h 11002"/>
                <a:gd name="T70" fmla="*/ 5880 w 8041"/>
                <a:gd name="T71" fmla="*/ 8090 h 11002"/>
                <a:gd name="T72" fmla="*/ 5812 w 8041"/>
                <a:gd name="T73" fmla="*/ 7970 h 11002"/>
                <a:gd name="T74" fmla="*/ 5759 w 8041"/>
                <a:gd name="T75" fmla="*/ 7837 h 11002"/>
                <a:gd name="T76" fmla="*/ 5720 w 8041"/>
                <a:gd name="T77" fmla="*/ 7691 h 11002"/>
                <a:gd name="T78" fmla="*/ 5697 w 8041"/>
                <a:gd name="T79" fmla="*/ 7533 h 11002"/>
                <a:gd name="T80" fmla="*/ 5687 w 8041"/>
                <a:gd name="T81" fmla="*/ 7365 h 11002"/>
                <a:gd name="T82" fmla="*/ 5707 w 8041"/>
                <a:gd name="T83" fmla="*/ 4845 h 11002"/>
                <a:gd name="T84" fmla="*/ 5690 w 8041"/>
                <a:gd name="T85" fmla="*/ 4763 h 11002"/>
                <a:gd name="T86" fmla="*/ 5661 w 8041"/>
                <a:gd name="T87" fmla="*/ 4686 h 11002"/>
                <a:gd name="T88" fmla="*/ 5620 w 8041"/>
                <a:gd name="T89" fmla="*/ 4611 h 11002"/>
                <a:gd name="T90" fmla="*/ 5562 w 8041"/>
                <a:gd name="T91" fmla="*/ 4539 h 11002"/>
                <a:gd name="T92" fmla="*/ 5488 w 8041"/>
                <a:gd name="T93" fmla="*/ 4469 h 11002"/>
                <a:gd name="T94" fmla="*/ 5397 w 8041"/>
                <a:gd name="T95" fmla="*/ 4398 h 11002"/>
                <a:gd name="T96" fmla="*/ 3175 w 8041"/>
                <a:gd name="T97" fmla="*/ 3097 h 11002"/>
                <a:gd name="T98" fmla="*/ 3041 w 8041"/>
                <a:gd name="T99" fmla="*/ 3022 h 11002"/>
                <a:gd name="T100" fmla="*/ 2925 w 8041"/>
                <a:gd name="T101" fmla="*/ 2935 h 11002"/>
                <a:gd name="T102" fmla="*/ 2829 w 8041"/>
                <a:gd name="T103" fmla="*/ 2835 h 11002"/>
                <a:gd name="T104" fmla="*/ 2751 w 8041"/>
                <a:gd name="T105" fmla="*/ 2723 h 11002"/>
                <a:gd name="T106" fmla="*/ 2691 w 8041"/>
                <a:gd name="T107" fmla="*/ 2598 h 11002"/>
                <a:gd name="T108" fmla="*/ 2650 w 8041"/>
                <a:gd name="T109" fmla="*/ 2462 h 11002"/>
                <a:gd name="T110" fmla="*/ 2629 w 8041"/>
                <a:gd name="T111" fmla="*/ 2313 h 11002"/>
                <a:gd name="T112" fmla="*/ 2624 w 8041"/>
                <a:gd name="T113" fmla="*/ 2150 h 1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41" h="11002">
                  <a:moveTo>
                    <a:pt x="2633" y="210"/>
                  </a:moveTo>
                  <a:lnTo>
                    <a:pt x="2629" y="182"/>
                  </a:lnTo>
                  <a:lnTo>
                    <a:pt x="2623" y="154"/>
                  </a:lnTo>
                  <a:lnTo>
                    <a:pt x="2619" y="142"/>
                  </a:lnTo>
                  <a:lnTo>
                    <a:pt x="2615" y="129"/>
                  </a:lnTo>
                  <a:lnTo>
                    <a:pt x="2610" y="118"/>
                  </a:lnTo>
                  <a:lnTo>
                    <a:pt x="2605" y="107"/>
                  </a:lnTo>
                  <a:lnTo>
                    <a:pt x="2598" y="95"/>
                  </a:lnTo>
                  <a:lnTo>
                    <a:pt x="2593" y="85"/>
                  </a:lnTo>
                  <a:lnTo>
                    <a:pt x="2586" y="76"/>
                  </a:lnTo>
                  <a:lnTo>
                    <a:pt x="2578" y="67"/>
                  </a:lnTo>
                  <a:lnTo>
                    <a:pt x="2570" y="58"/>
                  </a:lnTo>
                  <a:lnTo>
                    <a:pt x="2561" y="50"/>
                  </a:lnTo>
                  <a:lnTo>
                    <a:pt x="2552" y="42"/>
                  </a:lnTo>
                  <a:lnTo>
                    <a:pt x="2542" y="35"/>
                  </a:lnTo>
                  <a:lnTo>
                    <a:pt x="2532" y="30"/>
                  </a:lnTo>
                  <a:lnTo>
                    <a:pt x="2520" y="24"/>
                  </a:lnTo>
                  <a:lnTo>
                    <a:pt x="2509" y="18"/>
                  </a:lnTo>
                  <a:lnTo>
                    <a:pt x="2496" y="14"/>
                  </a:lnTo>
                  <a:lnTo>
                    <a:pt x="2483" y="10"/>
                  </a:lnTo>
                  <a:lnTo>
                    <a:pt x="2469" y="7"/>
                  </a:lnTo>
                  <a:lnTo>
                    <a:pt x="2455" y="4"/>
                  </a:lnTo>
                  <a:lnTo>
                    <a:pt x="2440" y="3"/>
                  </a:lnTo>
                  <a:lnTo>
                    <a:pt x="2424" y="1"/>
                  </a:lnTo>
                  <a:lnTo>
                    <a:pt x="2407" y="0"/>
                  </a:lnTo>
                  <a:lnTo>
                    <a:pt x="2390" y="0"/>
                  </a:lnTo>
                  <a:lnTo>
                    <a:pt x="2372" y="1"/>
                  </a:lnTo>
                  <a:lnTo>
                    <a:pt x="2354" y="3"/>
                  </a:lnTo>
                  <a:lnTo>
                    <a:pt x="2335" y="5"/>
                  </a:lnTo>
                  <a:lnTo>
                    <a:pt x="2314" y="7"/>
                  </a:lnTo>
                  <a:lnTo>
                    <a:pt x="2294" y="10"/>
                  </a:lnTo>
                  <a:lnTo>
                    <a:pt x="324" y="1152"/>
                  </a:lnTo>
                  <a:lnTo>
                    <a:pt x="291" y="1177"/>
                  </a:lnTo>
                  <a:lnTo>
                    <a:pt x="260" y="1203"/>
                  </a:lnTo>
                  <a:lnTo>
                    <a:pt x="231" y="1231"/>
                  </a:lnTo>
                  <a:lnTo>
                    <a:pt x="204" y="1260"/>
                  </a:lnTo>
                  <a:lnTo>
                    <a:pt x="176" y="1290"/>
                  </a:lnTo>
                  <a:lnTo>
                    <a:pt x="153" y="1321"/>
                  </a:lnTo>
                  <a:lnTo>
                    <a:pt x="129" y="1354"/>
                  </a:lnTo>
                  <a:lnTo>
                    <a:pt x="109" y="1388"/>
                  </a:lnTo>
                  <a:lnTo>
                    <a:pt x="88" y="1423"/>
                  </a:lnTo>
                  <a:lnTo>
                    <a:pt x="70" y="1459"/>
                  </a:lnTo>
                  <a:lnTo>
                    <a:pt x="54" y="1498"/>
                  </a:lnTo>
                  <a:lnTo>
                    <a:pt x="40" y="1536"/>
                  </a:lnTo>
                  <a:lnTo>
                    <a:pt x="27" y="1577"/>
                  </a:lnTo>
                  <a:lnTo>
                    <a:pt x="17" y="1619"/>
                  </a:lnTo>
                  <a:lnTo>
                    <a:pt x="8" y="1662"/>
                  </a:lnTo>
                  <a:lnTo>
                    <a:pt x="0" y="1707"/>
                  </a:lnTo>
                  <a:lnTo>
                    <a:pt x="5" y="7477"/>
                  </a:lnTo>
                  <a:lnTo>
                    <a:pt x="2" y="7502"/>
                  </a:lnTo>
                  <a:lnTo>
                    <a:pt x="1" y="7526"/>
                  </a:lnTo>
                  <a:lnTo>
                    <a:pt x="0" y="7549"/>
                  </a:lnTo>
                  <a:lnTo>
                    <a:pt x="0" y="7573"/>
                  </a:lnTo>
                  <a:lnTo>
                    <a:pt x="1" y="7596"/>
                  </a:lnTo>
                  <a:lnTo>
                    <a:pt x="2" y="7619"/>
                  </a:lnTo>
                  <a:lnTo>
                    <a:pt x="3" y="7640"/>
                  </a:lnTo>
                  <a:lnTo>
                    <a:pt x="7" y="7662"/>
                  </a:lnTo>
                  <a:lnTo>
                    <a:pt x="10" y="7682"/>
                  </a:lnTo>
                  <a:lnTo>
                    <a:pt x="14" y="7701"/>
                  </a:lnTo>
                  <a:lnTo>
                    <a:pt x="18" y="7722"/>
                  </a:lnTo>
                  <a:lnTo>
                    <a:pt x="24" y="7740"/>
                  </a:lnTo>
                  <a:lnTo>
                    <a:pt x="29" y="7758"/>
                  </a:lnTo>
                  <a:lnTo>
                    <a:pt x="36" y="7776"/>
                  </a:lnTo>
                  <a:lnTo>
                    <a:pt x="44" y="7793"/>
                  </a:lnTo>
                  <a:lnTo>
                    <a:pt x="52" y="7810"/>
                  </a:lnTo>
                  <a:lnTo>
                    <a:pt x="61" y="7826"/>
                  </a:lnTo>
                  <a:lnTo>
                    <a:pt x="70" y="7842"/>
                  </a:lnTo>
                  <a:lnTo>
                    <a:pt x="80" y="7857"/>
                  </a:lnTo>
                  <a:lnTo>
                    <a:pt x="92" y="7871"/>
                  </a:lnTo>
                  <a:lnTo>
                    <a:pt x="103" y="7886"/>
                  </a:lnTo>
                  <a:lnTo>
                    <a:pt x="115" y="7898"/>
                  </a:lnTo>
                  <a:lnTo>
                    <a:pt x="128" y="7912"/>
                  </a:lnTo>
                  <a:lnTo>
                    <a:pt x="141" y="7925"/>
                  </a:lnTo>
                  <a:lnTo>
                    <a:pt x="156" y="7936"/>
                  </a:lnTo>
                  <a:lnTo>
                    <a:pt x="171" y="7947"/>
                  </a:lnTo>
                  <a:lnTo>
                    <a:pt x="187" y="7957"/>
                  </a:lnTo>
                  <a:lnTo>
                    <a:pt x="202" y="7968"/>
                  </a:lnTo>
                  <a:lnTo>
                    <a:pt x="219" y="7978"/>
                  </a:lnTo>
                  <a:lnTo>
                    <a:pt x="236" y="7987"/>
                  </a:lnTo>
                  <a:lnTo>
                    <a:pt x="255" y="7995"/>
                  </a:lnTo>
                  <a:lnTo>
                    <a:pt x="274" y="8003"/>
                  </a:lnTo>
                  <a:lnTo>
                    <a:pt x="5331" y="10927"/>
                  </a:lnTo>
                  <a:lnTo>
                    <a:pt x="5371" y="10944"/>
                  </a:lnTo>
                  <a:lnTo>
                    <a:pt x="5409" y="10958"/>
                  </a:lnTo>
                  <a:lnTo>
                    <a:pt x="5449" y="10971"/>
                  </a:lnTo>
                  <a:lnTo>
                    <a:pt x="5487" y="10982"/>
                  </a:lnTo>
                  <a:lnTo>
                    <a:pt x="5525" y="10990"/>
                  </a:lnTo>
                  <a:lnTo>
                    <a:pt x="5563" y="10995"/>
                  </a:lnTo>
                  <a:lnTo>
                    <a:pt x="5600" y="11000"/>
                  </a:lnTo>
                  <a:lnTo>
                    <a:pt x="5638" y="11002"/>
                  </a:lnTo>
                  <a:lnTo>
                    <a:pt x="5675" y="11002"/>
                  </a:lnTo>
                  <a:lnTo>
                    <a:pt x="5712" y="11000"/>
                  </a:lnTo>
                  <a:lnTo>
                    <a:pt x="5749" y="10995"/>
                  </a:lnTo>
                  <a:lnTo>
                    <a:pt x="5785" y="10988"/>
                  </a:lnTo>
                  <a:lnTo>
                    <a:pt x="5821" y="10979"/>
                  </a:lnTo>
                  <a:lnTo>
                    <a:pt x="5857" y="10968"/>
                  </a:lnTo>
                  <a:lnTo>
                    <a:pt x="5892" y="10956"/>
                  </a:lnTo>
                  <a:lnTo>
                    <a:pt x="5927" y="10940"/>
                  </a:lnTo>
                  <a:lnTo>
                    <a:pt x="7965" y="9765"/>
                  </a:lnTo>
                  <a:lnTo>
                    <a:pt x="7975" y="9752"/>
                  </a:lnTo>
                  <a:lnTo>
                    <a:pt x="7984" y="9738"/>
                  </a:lnTo>
                  <a:lnTo>
                    <a:pt x="7993" y="9725"/>
                  </a:lnTo>
                  <a:lnTo>
                    <a:pt x="8001" y="9711"/>
                  </a:lnTo>
                  <a:lnTo>
                    <a:pt x="8009" y="9697"/>
                  </a:lnTo>
                  <a:lnTo>
                    <a:pt x="8015" y="9684"/>
                  </a:lnTo>
                  <a:lnTo>
                    <a:pt x="8021" y="9670"/>
                  </a:lnTo>
                  <a:lnTo>
                    <a:pt x="8027" y="9657"/>
                  </a:lnTo>
                  <a:lnTo>
                    <a:pt x="8031" y="9643"/>
                  </a:lnTo>
                  <a:lnTo>
                    <a:pt x="8035" y="9629"/>
                  </a:lnTo>
                  <a:lnTo>
                    <a:pt x="8038" y="9616"/>
                  </a:lnTo>
                  <a:lnTo>
                    <a:pt x="8040" y="9602"/>
                  </a:lnTo>
                  <a:lnTo>
                    <a:pt x="8041" y="9589"/>
                  </a:lnTo>
                  <a:lnTo>
                    <a:pt x="8041" y="9575"/>
                  </a:lnTo>
                  <a:lnTo>
                    <a:pt x="8041" y="9561"/>
                  </a:lnTo>
                  <a:lnTo>
                    <a:pt x="8040" y="9548"/>
                  </a:lnTo>
                  <a:lnTo>
                    <a:pt x="8038" y="9535"/>
                  </a:lnTo>
                  <a:lnTo>
                    <a:pt x="8036" y="9522"/>
                  </a:lnTo>
                  <a:lnTo>
                    <a:pt x="8032" y="9508"/>
                  </a:lnTo>
                  <a:lnTo>
                    <a:pt x="8028" y="9494"/>
                  </a:lnTo>
                  <a:lnTo>
                    <a:pt x="8022" y="9482"/>
                  </a:lnTo>
                  <a:lnTo>
                    <a:pt x="8017" y="9468"/>
                  </a:lnTo>
                  <a:lnTo>
                    <a:pt x="8009" y="9455"/>
                  </a:lnTo>
                  <a:lnTo>
                    <a:pt x="8001" y="9442"/>
                  </a:lnTo>
                  <a:lnTo>
                    <a:pt x="7992" y="9429"/>
                  </a:lnTo>
                  <a:lnTo>
                    <a:pt x="7981" y="9416"/>
                  </a:lnTo>
                  <a:lnTo>
                    <a:pt x="7971" y="9403"/>
                  </a:lnTo>
                  <a:lnTo>
                    <a:pt x="7959" y="9390"/>
                  </a:lnTo>
                  <a:lnTo>
                    <a:pt x="7946" y="9378"/>
                  </a:lnTo>
                  <a:lnTo>
                    <a:pt x="7933" y="9364"/>
                  </a:lnTo>
                  <a:lnTo>
                    <a:pt x="7918" y="9352"/>
                  </a:lnTo>
                  <a:lnTo>
                    <a:pt x="7902" y="9339"/>
                  </a:lnTo>
                  <a:lnTo>
                    <a:pt x="6176" y="8377"/>
                  </a:lnTo>
                  <a:lnTo>
                    <a:pt x="6146" y="8356"/>
                  </a:lnTo>
                  <a:lnTo>
                    <a:pt x="6117" y="8337"/>
                  </a:lnTo>
                  <a:lnTo>
                    <a:pt x="6089" y="8316"/>
                  </a:lnTo>
                  <a:lnTo>
                    <a:pt x="6062" y="8294"/>
                  </a:lnTo>
                  <a:lnTo>
                    <a:pt x="6036" y="8271"/>
                  </a:lnTo>
                  <a:lnTo>
                    <a:pt x="6011" y="8248"/>
                  </a:lnTo>
                  <a:lnTo>
                    <a:pt x="5986" y="8224"/>
                  </a:lnTo>
                  <a:lnTo>
                    <a:pt x="5963" y="8199"/>
                  </a:lnTo>
                  <a:lnTo>
                    <a:pt x="5941" y="8173"/>
                  </a:lnTo>
                  <a:lnTo>
                    <a:pt x="5919" y="8146"/>
                  </a:lnTo>
                  <a:lnTo>
                    <a:pt x="5899" y="8118"/>
                  </a:lnTo>
                  <a:lnTo>
                    <a:pt x="5880" y="8090"/>
                  </a:lnTo>
                  <a:lnTo>
                    <a:pt x="5862" y="8062"/>
                  </a:lnTo>
                  <a:lnTo>
                    <a:pt x="5844" y="8032"/>
                  </a:lnTo>
                  <a:lnTo>
                    <a:pt x="5828" y="8002"/>
                  </a:lnTo>
                  <a:lnTo>
                    <a:pt x="5812" y="7970"/>
                  </a:lnTo>
                  <a:lnTo>
                    <a:pt x="5797" y="7938"/>
                  </a:lnTo>
                  <a:lnTo>
                    <a:pt x="5784" y="7905"/>
                  </a:lnTo>
                  <a:lnTo>
                    <a:pt x="5770" y="7871"/>
                  </a:lnTo>
                  <a:lnTo>
                    <a:pt x="5759" y="7837"/>
                  </a:lnTo>
                  <a:lnTo>
                    <a:pt x="5747" y="7802"/>
                  </a:lnTo>
                  <a:lnTo>
                    <a:pt x="5737" y="7766"/>
                  </a:lnTo>
                  <a:lnTo>
                    <a:pt x="5728" y="7728"/>
                  </a:lnTo>
                  <a:lnTo>
                    <a:pt x="5720" y="7691"/>
                  </a:lnTo>
                  <a:lnTo>
                    <a:pt x="5713" y="7654"/>
                  </a:lnTo>
                  <a:lnTo>
                    <a:pt x="5707" y="7614"/>
                  </a:lnTo>
                  <a:lnTo>
                    <a:pt x="5701" y="7574"/>
                  </a:lnTo>
                  <a:lnTo>
                    <a:pt x="5697" y="7533"/>
                  </a:lnTo>
                  <a:lnTo>
                    <a:pt x="5693" y="7493"/>
                  </a:lnTo>
                  <a:lnTo>
                    <a:pt x="5690" y="7451"/>
                  </a:lnTo>
                  <a:lnTo>
                    <a:pt x="5689" y="7408"/>
                  </a:lnTo>
                  <a:lnTo>
                    <a:pt x="5687" y="7365"/>
                  </a:lnTo>
                  <a:lnTo>
                    <a:pt x="5715" y="4955"/>
                  </a:lnTo>
                  <a:lnTo>
                    <a:pt x="5713" y="4911"/>
                  </a:lnTo>
                  <a:lnTo>
                    <a:pt x="5710" y="4866"/>
                  </a:lnTo>
                  <a:lnTo>
                    <a:pt x="5707" y="4845"/>
                  </a:lnTo>
                  <a:lnTo>
                    <a:pt x="5704" y="4824"/>
                  </a:lnTo>
                  <a:lnTo>
                    <a:pt x="5700" y="4804"/>
                  </a:lnTo>
                  <a:lnTo>
                    <a:pt x="5695" y="4784"/>
                  </a:lnTo>
                  <a:lnTo>
                    <a:pt x="5690" y="4763"/>
                  </a:lnTo>
                  <a:lnTo>
                    <a:pt x="5684" y="4744"/>
                  </a:lnTo>
                  <a:lnTo>
                    <a:pt x="5677" y="4725"/>
                  </a:lnTo>
                  <a:lnTo>
                    <a:pt x="5669" y="4705"/>
                  </a:lnTo>
                  <a:lnTo>
                    <a:pt x="5661" y="4686"/>
                  </a:lnTo>
                  <a:lnTo>
                    <a:pt x="5652" y="4667"/>
                  </a:lnTo>
                  <a:lnTo>
                    <a:pt x="5642" y="4649"/>
                  </a:lnTo>
                  <a:lnTo>
                    <a:pt x="5631" y="4629"/>
                  </a:lnTo>
                  <a:lnTo>
                    <a:pt x="5620" y="4611"/>
                  </a:lnTo>
                  <a:lnTo>
                    <a:pt x="5606" y="4593"/>
                  </a:lnTo>
                  <a:lnTo>
                    <a:pt x="5592" y="4575"/>
                  </a:lnTo>
                  <a:lnTo>
                    <a:pt x="5578" y="4557"/>
                  </a:lnTo>
                  <a:lnTo>
                    <a:pt x="5562" y="4539"/>
                  </a:lnTo>
                  <a:lnTo>
                    <a:pt x="5545" y="4522"/>
                  </a:lnTo>
                  <a:lnTo>
                    <a:pt x="5528" y="4504"/>
                  </a:lnTo>
                  <a:lnTo>
                    <a:pt x="5509" y="4486"/>
                  </a:lnTo>
                  <a:lnTo>
                    <a:pt x="5488" y="4469"/>
                  </a:lnTo>
                  <a:lnTo>
                    <a:pt x="5468" y="4450"/>
                  </a:lnTo>
                  <a:lnTo>
                    <a:pt x="5445" y="4433"/>
                  </a:lnTo>
                  <a:lnTo>
                    <a:pt x="5422" y="4415"/>
                  </a:lnTo>
                  <a:lnTo>
                    <a:pt x="5397" y="4398"/>
                  </a:lnTo>
                  <a:lnTo>
                    <a:pt x="5371" y="4380"/>
                  </a:lnTo>
                  <a:lnTo>
                    <a:pt x="5344" y="4363"/>
                  </a:lnTo>
                  <a:lnTo>
                    <a:pt x="5315" y="4345"/>
                  </a:lnTo>
                  <a:lnTo>
                    <a:pt x="3175" y="3097"/>
                  </a:lnTo>
                  <a:lnTo>
                    <a:pt x="3140" y="3079"/>
                  </a:lnTo>
                  <a:lnTo>
                    <a:pt x="3106" y="3061"/>
                  </a:lnTo>
                  <a:lnTo>
                    <a:pt x="3072" y="3041"/>
                  </a:lnTo>
                  <a:lnTo>
                    <a:pt x="3041" y="3022"/>
                  </a:lnTo>
                  <a:lnTo>
                    <a:pt x="3010" y="3002"/>
                  </a:lnTo>
                  <a:lnTo>
                    <a:pt x="2981" y="2980"/>
                  </a:lnTo>
                  <a:lnTo>
                    <a:pt x="2952" y="2958"/>
                  </a:lnTo>
                  <a:lnTo>
                    <a:pt x="2925" y="2935"/>
                  </a:lnTo>
                  <a:lnTo>
                    <a:pt x="2899" y="2911"/>
                  </a:lnTo>
                  <a:lnTo>
                    <a:pt x="2875" y="2886"/>
                  </a:lnTo>
                  <a:lnTo>
                    <a:pt x="2852" y="2861"/>
                  </a:lnTo>
                  <a:lnTo>
                    <a:pt x="2829" y="2835"/>
                  </a:lnTo>
                  <a:lnTo>
                    <a:pt x="2808" y="2808"/>
                  </a:lnTo>
                  <a:lnTo>
                    <a:pt x="2787" y="2781"/>
                  </a:lnTo>
                  <a:lnTo>
                    <a:pt x="2769" y="2752"/>
                  </a:lnTo>
                  <a:lnTo>
                    <a:pt x="2751" y="2723"/>
                  </a:lnTo>
                  <a:lnTo>
                    <a:pt x="2734" y="2693"/>
                  </a:lnTo>
                  <a:lnTo>
                    <a:pt x="2719" y="2663"/>
                  </a:lnTo>
                  <a:lnTo>
                    <a:pt x="2705" y="2631"/>
                  </a:lnTo>
                  <a:lnTo>
                    <a:pt x="2691" y="2598"/>
                  </a:lnTo>
                  <a:lnTo>
                    <a:pt x="2680" y="2565"/>
                  </a:lnTo>
                  <a:lnTo>
                    <a:pt x="2668" y="2531"/>
                  </a:lnTo>
                  <a:lnTo>
                    <a:pt x="2659" y="2497"/>
                  </a:lnTo>
                  <a:lnTo>
                    <a:pt x="2650" y="2462"/>
                  </a:lnTo>
                  <a:lnTo>
                    <a:pt x="2644" y="2426"/>
                  </a:lnTo>
                  <a:lnTo>
                    <a:pt x="2637" y="2389"/>
                  </a:lnTo>
                  <a:lnTo>
                    <a:pt x="2632" y="2351"/>
                  </a:lnTo>
                  <a:lnTo>
                    <a:pt x="2629" y="2313"/>
                  </a:lnTo>
                  <a:lnTo>
                    <a:pt x="2625" y="2273"/>
                  </a:lnTo>
                  <a:lnTo>
                    <a:pt x="2624" y="2233"/>
                  </a:lnTo>
                  <a:lnTo>
                    <a:pt x="2624" y="2192"/>
                  </a:lnTo>
                  <a:lnTo>
                    <a:pt x="2624" y="2150"/>
                  </a:lnTo>
                  <a:lnTo>
                    <a:pt x="2633" y="2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87B4EC1-B6B9-47B1-BA02-A69777CF4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100" y="1176338"/>
              <a:ext cx="2241550" cy="1279525"/>
            </a:xfrm>
            <a:custGeom>
              <a:avLst/>
              <a:gdLst>
                <a:gd name="T0" fmla="*/ 11022 w 11299"/>
                <a:gd name="T1" fmla="*/ 6080 h 6451"/>
                <a:gd name="T2" fmla="*/ 11072 w 11299"/>
                <a:gd name="T3" fmla="*/ 6086 h 6451"/>
                <a:gd name="T4" fmla="*/ 11120 w 11299"/>
                <a:gd name="T5" fmla="*/ 6079 h 6451"/>
                <a:gd name="T6" fmla="*/ 11164 w 11299"/>
                <a:gd name="T7" fmla="*/ 6060 h 6451"/>
                <a:gd name="T8" fmla="*/ 11204 w 11299"/>
                <a:gd name="T9" fmla="*/ 6028 h 6451"/>
                <a:gd name="T10" fmla="*/ 11243 w 11299"/>
                <a:gd name="T11" fmla="*/ 5980 h 6451"/>
                <a:gd name="T12" fmla="*/ 11277 w 11299"/>
                <a:gd name="T13" fmla="*/ 5919 h 6451"/>
                <a:gd name="T14" fmla="*/ 11298 w 11299"/>
                <a:gd name="T15" fmla="*/ 3576 h 6451"/>
                <a:gd name="T16" fmla="*/ 11264 w 11299"/>
                <a:gd name="T17" fmla="*/ 3416 h 6451"/>
                <a:gd name="T18" fmla="*/ 11202 w 11299"/>
                <a:gd name="T19" fmla="*/ 3270 h 6451"/>
                <a:gd name="T20" fmla="*/ 11107 w 11299"/>
                <a:gd name="T21" fmla="*/ 3136 h 6451"/>
                <a:gd name="T22" fmla="*/ 10979 w 11299"/>
                <a:gd name="T23" fmla="*/ 3016 h 6451"/>
                <a:gd name="T24" fmla="*/ 5915 w 11299"/>
                <a:gd name="T25" fmla="*/ 86 h 6451"/>
                <a:gd name="T26" fmla="*/ 5835 w 11299"/>
                <a:gd name="T27" fmla="*/ 44 h 6451"/>
                <a:gd name="T28" fmla="*/ 5757 w 11299"/>
                <a:gd name="T29" fmla="*/ 16 h 6451"/>
                <a:gd name="T30" fmla="*/ 5681 w 11299"/>
                <a:gd name="T31" fmla="*/ 2 h 6451"/>
                <a:gd name="T32" fmla="*/ 5609 w 11299"/>
                <a:gd name="T33" fmla="*/ 2 h 6451"/>
                <a:gd name="T34" fmla="*/ 5537 w 11299"/>
                <a:gd name="T35" fmla="*/ 16 h 6451"/>
                <a:gd name="T36" fmla="*/ 5468 w 11299"/>
                <a:gd name="T37" fmla="*/ 43 h 6451"/>
                <a:gd name="T38" fmla="*/ 5402 w 11299"/>
                <a:gd name="T39" fmla="*/ 84 h 6451"/>
                <a:gd name="T40" fmla="*/ 248 w 11299"/>
                <a:gd name="T41" fmla="*/ 3084 h 6451"/>
                <a:gd name="T42" fmla="*/ 138 w 11299"/>
                <a:gd name="T43" fmla="*/ 3199 h 6451"/>
                <a:gd name="T44" fmla="*/ 60 w 11299"/>
                <a:gd name="T45" fmla="*/ 3327 h 6451"/>
                <a:gd name="T46" fmla="*/ 15 w 11299"/>
                <a:gd name="T47" fmla="*/ 3469 h 6451"/>
                <a:gd name="T48" fmla="*/ 7 w 11299"/>
                <a:gd name="T49" fmla="*/ 5921 h 6451"/>
                <a:gd name="T50" fmla="*/ 38 w 11299"/>
                <a:gd name="T51" fmla="*/ 5979 h 6451"/>
                <a:gd name="T52" fmla="*/ 74 w 11299"/>
                <a:gd name="T53" fmla="*/ 6026 h 6451"/>
                <a:gd name="T54" fmla="*/ 116 w 11299"/>
                <a:gd name="T55" fmla="*/ 6062 h 6451"/>
                <a:gd name="T56" fmla="*/ 163 w 11299"/>
                <a:gd name="T57" fmla="*/ 6087 h 6451"/>
                <a:gd name="T58" fmla="*/ 218 w 11299"/>
                <a:gd name="T59" fmla="*/ 6099 h 6451"/>
                <a:gd name="T60" fmla="*/ 279 w 11299"/>
                <a:gd name="T61" fmla="*/ 6099 h 6451"/>
                <a:gd name="T62" fmla="*/ 346 w 11299"/>
                <a:gd name="T63" fmla="*/ 6086 h 6451"/>
                <a:gd name="T64" fmla="*/ 2101 w 11299"/>
                <a:gd name="T65" fmla="*/ 5046 h 6451"/>
                <a:gd name="T66" fmla="*/ 2230 w 11299"/>
                <a:gd name="T67" fmla="*/ 4989 h 6451"/>
                <a:gd name="T68" fmla="*/ 2362 w 11299"/>
                <a:gd name="T69" fmla="*/ 4950 h 6451"/>
                <a:gd name="T70" fmla="*/ 2498 w 11299"/>
                <a:gd name="T71" fmla="*/ 4932 h 6451"/>
                <a:gd name="T72" fmla="*/ 2636 w 11299"/>
                <a:gd name="T73" fmla="*/ 4933 h 6451"/>
                <a:gd name="T74" fmla="*/ 2778 w 11299"/>
                <a:gd name="T75" fmla="*/ 4953 h 6451"/>
                <a:gd name="T76" fmla="*/ 2923 w 11299"/>
                <a:gd name="T77" fmla="*/ 4993 h 6451"/>
                <a:gd name="T78" fmla="*/ 3071 w 11299"/>
                <a:gd name="T79" fmla="*/ 5052 h 6451"/>
                <a:gd name="T80" fmla="*/ 3223 w 11299"/>
                <a:gd name="T81" fmla="*/ 5129 h 6451"/>
                <a:gd name="T82" fmla="*/ 5397 w 11299"/>
                <a:gd name="T83" fmla="*/ 6409 h 6451"/>
                <a:gd name="T84" fmla="*/ 5476 w 11299"/>
                <a:gd name="T85" fmla="*/ 6435 h 6451"/>
                <a:gd name="T86" fmla="*/ 5559 w 11299"/>
                <a:gd name="T87" fmla="*/ 6448 h 6451"/>
                <a:gd name="T88" fmla="*/ 5644 w 11299"/>
                <a:gd name="T89" fmla="*/ 6450 h 6451"/>
                <a:gd name="T90" fmla="*/ 5735 w 11299"/>
                <a:gd name="T91" fmla="*/ 6436 h 6451"/>
                <a:gd name="T92" fmla="*/ 5834 w 11299"/>
                <a:gd name="T93" fmla="*/ 6408 h 6451"/>
                <a:gd name="T94" fmla="*/ 5940 w 11299"/>
                <a:gd name="T95" fmla="*/ 6363 h 6451"/>
                <a:gd name="T96" fmla="*/ 8183 w 11299"/>
                <a:gd name="T97" fmla="*/ 5083 h 6451"/>
                <a:gd name="T98" fmla="*/ 8314 w 11299"/>
                <a:gd name="T99" fmla="*/ 5003 h 6451"/>
                <a:gd name="T100" fmla="*/ 8448 w 11299"/>
                <a:gd name="T101" fmla="*/ 4947 h 6451"/>
                <a:gd name="T102" fmla="*/ 8582 w 11299"/>
                <a:gd name="T103" fmla="*/ 4911 h 6451"/>
                <a:gd name="T104" fmla="*/ 8719 w 11299"/>
                <a:gd name="T105" fmla="*/ 4900 h 6451"/>
                <a:gd name="T106" fmla="*/ 8856 w 11299"/>
                <a:gd name="T107" fmla="*/ 4911 h 6451"/>
                <a:gd name="T108" fmla="*/ 8995 w 11299"/>
                <a:gd name="T109" fmla="*/ 4944 h 6451"/>
                <a:gd name="T110" fmla="*/ 9137 w 11299"/>
                <a:gd name="T111" fmla="*/ 5000 h 6451"/>
                <a:gd name="T112" fmla="*/ 9278 w 11299"/>
                <a:gd name="T113" fmla="*/ 5077 h 6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299" h="6451">
                  <a:moveTo>
                    <a:pt x="10957" y="6057"/>
                  </a:moveTo>
                  <a:lnTo>
                    <a:pt x="10984" y="6069"/>
                  </a:lnTo>
                  <a:lnTo>
                    <a:pt x="11010" y="6077"/>
                  </a:lnTo>
                  <a:lnTo>
                    <a:pt x="11022" y="6080"/>
                  </a:lnTo>
                  <a:lnTo>
                    <a:pt x="11036" y="6082"/>
                  </a:lnTo>
                  <a:lnTo>
                    <a:pt x="11048" y="6085"/>
                  </a:lnTo>
                  <a:lnTo>
                    <a:pt x="11061" y="6085"/>
                  </a:lnTo>
                  <a:lnTo>
                    <a:pt x="11072" y="6086"/>
                  </a:lnTo>
                  <a:lnTo>
                    <a:pt x="11085" y="6085"/>
                  </a:lnTo>
                  <a:lnTo>
                    <a:pt x="11097" y="6083"/>
                  </a:lnTo>
                  <a:lnTo>
                    <a:pt x="11108" y="6081"/>
                  </a:lnTo>
                  <a:lnTo>
                    <a:pt x="11120" y="6079"/>
                  </a:lnTo>
                  <a:lnTo>
                    <a:pt x="11131" y="6076"/>
                  </a:lnTo>
                  <a:lnTo>
                    <a:pt x="11142" y="6071"/>
                  </a:lnTo>
                  <a:lnTo>
                    <a:pt x="11154" y="6066"/>
                  </a:lnTo>
                  <a:lnTo>
                    <a:pt x="11164" y="6060"/>
                  </a:lnTo>
                  <a:lnTo>
                    <a:pt x="11174" y="6053"/>
                  </a:lnTo>
                  <a:lnTo>
                    <a:pt x="11185" y="6046"/>
                  </a:lnTo>
                  <a:lnTo>
                    <a:pt x="11195" y="6037"/>
                  </a:lnTo>
                  <a:lnTo>
                    <a:pt x="11204" y="6028"/>
                  </a:lnTo>
                  <a:lnTo>
                    <a:pt x="11215" y="6018"/>
                  </a:lnTo>
                  <a:lnTo>
                    <a:pt x="11224" y="6006"/>
                  </a:lnTo>
                  <a:lnTo>
                    <a:pt x="11234" y="5994"/>
                  </a:lnTo>
                  <a:lnTo>
                    <a:pt x="11243" y="5980"/>
                  </a:lnTo>
                  <a:lnTo>
                    <a:pt x="11251" y="5967"/>
                  </a:lnTo>
                  <a:lnTo>
                    <a:pt x="11260" y="5952"/>
                  </a:lnTo>
                  <a:lnTo>
                    <a:pt x="11268" y="5936"/>
                  </a:lnTo>
                  <a:lnTo>
                    <a:pt x="11277" y="5919"/>
                  </a:lnTo>
                  <a:lnTo>
                    <a:pt x="11285" y="5901"/>
                  </a:lnTo>
                  <a:lnTo>
                    <a:pt x="11292" y="5882"/>
                  </a:lnTo>
                  <a:lnTo>
                    <a:pt x="11299" y="5862"/>
                  </a:lnTo>
                  <a:lnTo>
                    <a:pt x="11298" y="3576"/>
                  </a:lnTo>
                  <a:lnTo>
                    <a:pt x="11293" y="3534"/>
                  </a:lnTo>
                  <a:lnTo>
                    <a:pt x="11285" y="3495"/>
                  </a:lnTo>
                  <a:lnTo>
                    <a:pt x="11276" y="3455"/>
                  </a:lnTo>
                  <a:lnTo>
                    <a:pt x="11264" y="3416"/>
                  </a:lnTo>
                  <a:lnTo>
                    <a:pt x="11252" y="3379"/>
                  </a:lnTo>
                  <a:lnTo>
                    <a:pt x="11237" y="3342"/>
                  </a:lnTo>
                  <a:lnTo>
                    <a:pt x="11220" y="3305"/>
                  </a:lnTo>
                  <a:lnTo>
                    <a:pt x="11202" y="3270"/>
                  </a:lnTo>
                  <a:lnTo>
                    <a:pt x="11181" y="3235"/>
                  </a:lnTo>
                  <a:lnTo>
                    <a:pt x="11158" y="3201"/>
                  </a:lnTo>
                  <a:lnTo>
                    <a:pt x="11133" y="3168"/>
                  </a:lnTo>
                  <a:lnTo>
                    <a:pt x="11107" y="3136"/>
                  </a:lnTo>
                  <a:lnTo>
                    <a:pt x="11078" y="3105"/>
                  </a:lnTo>
                  <a:lnTo>
                    <a:pt x="11047" y="3074"/>
                  </a:lnTo>
                  <a:lnTo>
                    <a:pt x="11014" y="3045"/>
                  </a:lnTo>
                  <a:lnTo>
                    <a:pt x="10979" y="3016"/>
                  </a:lnTo>
                  <a:lnTo>
                    <a:pt x="5976" y="127"/>
                  </a:lnTo>
                  <a:lnTo>
                    <a:pt x="5956" y="112"/>
                  </a:lnTo>
                  <a:lnTo>
                    <a:pt x="5936" y="99"/>
                  </a:lnTo>
                  <a:lnTo>
                    <a:pt x="5915" y="86"/>
                  </a:lnTo>
                  <a:lnTo>
                    <a:pt x="5895" y="74"/>
                  </a:lnTo>
                  <a:lnTo>
                    <a:pt x="5874" y="63"/>
                  </a:lnTo>
                  <a:lnTo>
                    <a:pt x="5854" y="53"/>
                  </a:lnTo>
                  <a:lnTo>
                    <a:pt x="5835" y="44"/>
                  </a:lnTo>
                  <a:lnTo>
                    <a:pt x="5816" y="35"/>
                  </a:lnTo>
                  <a:lnTo>
                    <a:pt x="5795" y="28"/>
                  </a:lnTo>
                  <a:lnTo>
                    <a:pt x="5776" y="22"/>
                  </a:lnTo>
                  <a:lnTo>
                    <a:pt x="5757" y="16"/>
                  </a:lnTo>
                  <a:lnTo>
                    <a:pt x="5738" y="11"/>
                  </a:lnTo>
                  <a:lnTo>
                    <a:pt x="5719" y="7"/>
                  </a:lnTo>
                  <a:lnTo>
                    <a:pt x="5700" y="3"/>
                  </a:lnTo>
                  <a:lnTo>
                    <a:pt x="5681" y="2"/>
                  </a:lnTo>
                  <a:lnTo>
                    <a:pt x="5663" y="0"/>
                  </a:lnTo>
                  <a:lnTo>
                    <a:pt x="5645" y="0"/>
                  </a:lnTo>
                  <a:lnTo>
                    <a:pt x="5627" y="0"/>
                  </a:lnTo>
                  <a:lnTo>
                    <a:pt x="5609" y="2"/>
                  </a:lnTo>
                  <a:lnTo>
                    <a:pt x="5591" y="3"/>
                  </a:lnTo>
                  <a:lnTo>
                    <a:pt x="5572" y="7"/>
                  </a:lnTo>
                  <a:lnTo>
                    <a:pt x="5554" y="10"/>
                  </a:lnTo>
                  <a:lnTo>
                    <a:pt x="5537" y="16"/>
                  </a:lnTo>
                  <a:lnTo>
                    <a:pt x="5519" y="22"/>
                  </a:lnTo>
                  <a:lnTo>
                    <a:pt x="5502" y="27"/>
                  </a:lnTo>
                  <a:lnTo>
                    <a:pt x="5485" y="35"/>
                  </a:lnTo>
                  <a:lnTo>
                    <a:pt x="5468" y="43"/>
                  </a:lnTo>
                  <a:lnTo>
                    <a:pt x="5451" y="52"/>
                  </a:lnTo>
                  <a:lnTo>
                    <a:pt x="5434" y="62"/>
                  </a:lnTo>
                  <a:lnTo>
                    <a:pt x="5417" y="73"/>
                  </a:lnTo>
                  <a:lnTo>
                    <a:pt x="5402" y="84"/>
                  </a:lnTo>
                  <a:lnTo>
                    <a:pt x="5385" y="96"/>
                  </a:lnTo>
                  <a:lnTo>
                    <a:pt x="314" y="3032"/>
                  </a:lnTo>
                  <a:lnTo>
                    <a:pt x="280" y="3058"/>
                  </a:lnTo>
                  <a:lnTo>
                    <a:pt x="248" y="3084"/>
                  </a:lnTo>
                  <a:lnTo>
                    <a:pt x="218" y="3113"/>
                  </a:lnTo>
                  <a:lnTo>
                    <a:pt x="189" y="3140"/>
                  </a:lnTo>
                  <a:lnTo>
                    <a:pt x="163" y="3169"/>
                  </a:lnTo>
                  <a:lnTo>
                    <a:pt x="138" y="3199"/>
                  </a:lnTo>
                  <a:lnTo>
                    <a:pt x="116" y="3230"/>
                  </a:lnTo>
                  <a:lnTo>
                    <a:pt x="95" y="3261"/>
                  </a:lnTo>
                  <a:lnTo>
                    <a:pt x="77" y="3294"/>
                  </a:lnTo>
                  <a:lnTo>
                    <a:pt x="60" y="3327"/>
                  </a:lnTo>
                  <a:lnTo>
                    <a:pt x="47" y="3361"/>
                  </a:lnTo>
                  <a:lnTo>
                    <a:pt x="34" y="3396"/>
                  </a:lnTo>
                  <a:lnTo>
                    <a:pt x="23" y="3432"/>
                  </a:lnTo>
                  <a:lnTo>
                    <a:pt x="15" y="3469"/>
                  </a:lnTo>
                  <a:lnTo>
                    <a:pt x="8" y="3506"/>
                  </a:lnTo>
                  <a:lnTo>
                    <a:pt x="5" y="3544"/>
                  </a:lnTo>
                  <a:lnTo>
                    <a:pt x="0" y="5906"/>
                  </a:lnTo>
                  <a:lnTo>
                    <a:pt x="7" y="5921"/>
                  </a:lnTo>
                  <a:lnTo>
                    <a:pt x="14" y="5937"/>
                  </a:lnTo>
                  <a:lnTo>
                    <a:pt x="22" y="5952"/>
                  </a:lnTo>
                  <a:lnTo>
                    <a:pt x="30" y="5966"/>
                  </a:lnTo>
                  <a:lnTo>
                    <a:pt x="38" y="5979"/>
                  </a:lnTo>
                  <a:lnTo>
                    <a:pt x="47" y="5992"/>
                  </a:lnTo>
                  <a:lnTo>
                    <a:pt x="55" y="6004"/>
                  </a:lnTo>
                  <a:lnTo>
                    <a:pt x="65" y="6015"/>
                  </a:lnTo>
                  <a:lnTo>
                    <a:pt x="74" y="6026"/>
                  </a:lnTo>
                  <a:lnTo>
                    <a:pt x="84" y="6036"/>
                  </a:lnTo>
                  <a:lnTo>
                    <a:pt x="94" y="6046"/>
                  </a:lnTo>
                  <a:lnTo>
                    <a:pt x="104" y="6054"/>
                  </a:lnTo>
                  <a:lnTo>
                    <a:pt x="116" y="6062"/>
                  </a:lnTo>
                  <a:lnTo>
                    <a:pt x="127" y="6070"/>
                  </a:lnTo>
                  <a:lnTo>
                    <a:pt x="138" y="6076"/>
                  </a:lnTo>
                  <a:lnTo>
                    <a:pt x="151" y="6081"/>
                  </a:lnTo>
                  <a:lnTo>
                    <a:pt x="163" y="6087"/>
                  </a:lnTo>
                  <a:lnTo>
                    <a:pt x="177" y="6091"/>
                  </a:lnTo>
                  <a:lnTo>
                    <a:pt x="189" y="6095"/>
                  </a:lnTo>
                  <a:lnTo>
                    <a:pt x="204" y="6097"/>
                  </a:lnTo>
                  <a:lnTo>
                    <a:pt x="218" y="6099"/>
                  </a:lnTo>
                  <a:lnTo>
                    <a:pt x="232" y="6100"/>
                  </a:lnTo>
                  <a:lnTo>
                    <a:pt x="247" y="6100"/>
                  </a:lnTo>
                  <a:lnTo>
                    <a:pt x="263" y="6100"/>
                  </a:lnTo>
                  <a:lnTo>
                    <a:pt x="279" y="6099"/>
                  </a:lnTo>
                  <a:lnTo>
                    <a:pt x="294" y="6097"/>
                  </a:lnTo>
                  <a:lnTo>
                    <a:pt x="311" y="6094"/>
                  </a:lnTo>
                  <a:lnTo>
                    <a:pt x="328" y="6090"/>
                  </a:lnTo>
                  <a:lnTo>
                    <a:pt x="346" y="6086"/>
                  </a:lnTo>
                  <a:lnTo>
                    <a:pt x="365" y="6080"/>
                  </a:lnTo>
                  <a:lnTo>
                    <a:pt x="383" y="6073"/>
                  </a:lnTo>
                  <a:lnTo>
                    <a:pt x="402" y="6066"/>
                  </a:lnTo>
                  <a:lnTo>
                    <a:pt x="2101" y="5046"/>
                  </a:lnTo>
                  <a:lnTo>
                    <a:pt x="2134" y="5030"/>
                  </a:lnTo>
                  <a:lnTo>
                    <a:pt x="2165" y="5015"/>
                  </a:lnTo>
                  <a:lnTo>
                    <a:pt x="2198" y="5001"/>
                  </a:lnTo>
                  <a:lnTo>
                    <a:pt x="2230" y="4989"/>
                  </a:lnTo>
                  <a:lnTo>
                    <a:pt x="2263" y="4977"/>
                  </a:lnTo>
                  <a:lnTo>
                    <a:pt x="2295" y="4967"/>
                  </a:lnTo>
                  <a:lnTo>
                    <a:pt x="2329" y="4958"/>
                  </a:lnTo>
                  <a:lnTo>
                    <a:pt x="2362" y="4950"/>
                  </a:lnTo>
                  <a:lnTo>
                    <a:pt x="2396" y="4944"/>
                  </a:lnTo>
                  <a:lnTo>
                    <a:pt x="2430" y="4939"/>
                  </a:lnTo>
                  <a:lnTo>
                    <a:pt x="2464" y="4935"/>
                  </a:lnTo>
                  <a:lnTo>
                    <a:pt x="2498" y="4932"/>
                  </a:lnTo>
                  <a:lnTo>
                    <a:pt x="2532" y="4931"/>
                  </a:lnTo>
                  <a:lnTo>
                    <a:pt x="2567" y="4931"/>
                  </a:lnTo>
                  <a:lnTo>
                    <a:pt x="2601" y="4931"/>
                  </a:lnTo>
                  <a:lnTo>
                    <a:pt x="2636" y="4933"/>
                  </a:lnTo>
                  <a:lnTo>
                    <a:pt x="2672" y="4936"/>
                  </a:lnTo>
                  <a:lnTo>
                    <a:pt x="2707" y="4941"/>
                  </a:lnTo>
                  <a:lnTo>
                    <a:pt x="2742" y="4947"/>
                  </a:lnTo>
                  <a:lnTo>
                    <a:pt x="2778" y="4953"/>
                  </a:lnTo>
                  <a:lnTo>
                    <a:pt x="2815" y="4961"/>
                  </a:lnTo>
                  <a:lnTo>
                    <a:pt x="2851" y="4972"/>
                  </a:lnTo>
                  <a:lnTo>
                    <a:pt x="2887" y="4982"/>
                  </a:lnTo>
                  <a:lnTo>
                    <a:pt x="2923" y="4993"/>
                  </a:lnTo>
                  <a:lnTo>
                    <a:pt x="2961" y="5006"/>
                  </a:lnTo>
                  <a:lnTo>
                    <a:pt x="2998" y="5020"/>
                  </a:lnTo>
                  <a:lnTo>
                    <a:pt x="3034" y="5035"/>
                  </a:lnTo>
                  <a:lnTo>
                    <a:pt x="3071" y="5052"/>
                  </a:lnTo>
                  <a:lnTo>
                    <a:pt x="3110" y="5069"/>
                  </a:lnTo>
                  <a:lnTo>
                    <a:pt x="3147" y="5088"/>
                  </a:lnTo>
                  <a:lnTo>
                    <a:pt x="3186" y="5108"/>
                  </a:lnTo>
                  <a:lnTo>
                    <a:pt x="3223" y="5129"/>
                  </a:lnTo>
                  <a:lnTo>
                    <a:pt x="5298" y="6361"/>
                  </a:lnTo>
                  <a:lnTo>
                    <a:pt x="5338" y="6383"/>
                  </a:lnTo>
                  <a:lnTo>
                    <a:pt x="5377" y="6401"/>
                  </a:lnTo>
                  <a:lnTo>
                    <a:pt x="5397" y="6409"/>
                  </a:lnTo>
                  <a:lnTo>
                    <a:pt x="5416" y="6417"/>
                  </a:lnTo>
                  <a:lnTo>
                    <a:pt x="5437" y="6424"/>
                  </a:lnTo>
                  <a:lnTo>
                    <a:pt x="5457" y="6429"/>
                  </a:lnTo>
                  <a:lnTo>
                    <a:pt x="5476" y="6435"/>
                  </a:lnTo>
                  <a:lnTo>
                    <a:pt x="5497" y="6439"/>
                  </a:lnTo>
                  <a:lnTo>
                    <a:pt x="5517" y="6444"/>
                  </a:lnTo>
                  <a:lnTo>
                    <a:pt x="5537" y="6446"/>
                  </a:lnTo>
                  <a:lnTo>
                    <a:pt x="5559" y="6448"/>
                  </a:lnTo>
                  <a:lnTo>
                    <a:pt x="5579" y="6451"/>
                  </a:lnTo>
                  <a:lnTo>
                    <a:pt x="5601" y="6451"/>
                  </a:lnTo>
                  <a:lnTo>
                    <a:pt x="5622" y="6451"/>
                  </a:lnTo>
                  <a:lnTo>
                    <a:pt x="5644" y="6450"/>
                  </a:lnTo>
                  <a:lnTo>
                    <a:pt x="5666" y="6447"/>
                  </a:lnTo>
                  <a:lnTo>
                    <a:pt x="5689" y="6445"/>
                  </a:lnTo>
                  <a:lnTo>
                    <a:pt x="5712" y="6442"/>
                  </a:lnTo>
                  <a:lnTo>
                    <a:pt x="5735" y="6436"/>
                  </a:lnTo>
                  <a:lnTo>
                    <a:pt x="5759" y="6430"/>
                  </a:lnTo>
                  <a:lnTo>
                    <a:pt x="5783" y="6425"/>
                  </a:lnTo>
                  <a:lnTo>
                    <a:pt x="5808" y="6417"/>
                  </a:lnTo>
                  <a:lnTo>
                    <a:pt x="5834" y="6408"/>
                  </a:lnTo>
                  <a:lnTo>
                    <a:pt x="5860" y="6399"/>
                  </a:lnTo>
                  <a:lnTo>
                    <a:pt x="5886" y="6387"/>
                  </a:lnTo>
                  <a:lnTo>
                    <a:pt x="5913" y="6376"/>
                  </a:lnTo>
                  <a:lnTo>
                    <a:pt x="5940" y="6363"/>
                  </a:lnTo>
                  <a:lnTo>
                    <a:pt x="5968" y="6350"/>
                  </a:lnTo>
                  <a:lnTo>
                    <a:pt x="5998" y="6335"/>
                  </a:lnTo>
                  <a:lnTo>
                    <a:pt x="6027" y="6318"/>
                  </a:lnTo>
                  <a:lnTo>
                    <a:pt x="8183" y="5083"/>
                  </a:lnTo>
                  <a:lnTo>
                    <a:pt x="8216" y="5060"/>
                  </a:lnTo>
                  <a:lnTo>
                    <a:pt x="8249" y="5040"/>
                  </a:lnTo>
                  <a:lnTo>
                    <a:pt x="8282" y="5020"/>
                  </a:lnTo>
                  <a:lnTo>
                    <a:pt x="8314" y="5003"/>
                  </a:lnTo>
                  <a:lnTo>
                    <a:pt x="8347" y="4986"/>
                  </a:lnTo>
                  <a:lnTo>
                    <a:pt x="8381" y="4972"/>
                  </a:lnTo>
                  <a:lnTo>
                    <a:pt x="8414" y="4958"/>
                  </a:lnTo>
                  <a:lnTo>
                    <a:pt x="8448" y="4947"/>
                  </a:lnTo>
                  <a:lnTo>
                    <a:pt x="8482" y="4935"/>
                  </a:lnTo>
                  <a:lnTo>
                    <a:pt x="8515" y="4926"/>
                  </a:lnTo>
                  <a:lnTo>
                    <a:pt x="8549" y="4918"/>
                  </a:lnTo>
                  <a:lnTo>
                    <a:pt x="8582" y="4911"/>
                  </a:lnTo>
                  <a:lnTo>
                    <a:pt x="8616" y="4907"/>
                  </a:lnTo>
                  <a:lnTo>
                    <a:pt x="8650" y="4904"/>
                  </a:lnTo>
                  <a:lnTo>
                    <a:pt x="8684" y="4901"/>
                  </a:lnTo>
                  <a:lnTo>
                    <a:pt x="8719" y="4900"/>
                  </a:lnTo>
                  <a:lnTo>
                    <a:pt x="8753" y="4901"/>
                  </a:lnTo>
                  <a:lnTo>
                    <a:pt x="8787" y="4902"/>
                  </a:lnTo>
                  <a:lnTo>
                    <a:pt x="8822" y="4906"/>
                  </a:lnTo>
                  <a:lnTo>
                    <a:pt x="8856" y="4911"/>
                  </a:lnTo>
                  <a:lnTo>
                    <a:pt x="8891" y="4917"/>
                  </a:lnTo>
                  <a:lnTo>
                    <a:pt x="8926" y="4925"/>
                  </a:lnTo>
                  <a:lnTo>
                    <a:pt x="8960" y="4934"/>
                  </a:lnTo>
                  <a:lnTo>
                    <a:pt x="8995" y="4944"/>
                  </a:lnTo>
                  <a:lnTo>
                    <a:pt x="9030" y="4956"/>
                  </a:lnTo>
                  <a:lnTo>
                    <a:pt x="9065" y="4969"/>
                  </a:lnTo>
                  <a:lnTo>
                    <a:pt x="9101" y="4984"/>
                  </a:lnTo>
                  <a:lnTo>
                    <a:pt x="9137" y="5000"/>
                  </a:lnTo>
                  <a:lnTo>
                    <a:pt x="9172" y="5017"/>
                  </a:lnTo>
                  <a:lnTo>
                    <a:pt x="9207" y="5036"/>
                  </a:lnTo>
                  <a:lnTo>
                    <a:pt x="9243" y="5055"/>
                  </a:lnTo>
                  <a:lnTo>
                    <a:pt x="9278" y="5077"/>
                  </a:lnTo>
                  <a:lnTo>
                    <a:pt x="10957" y="605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1DD71B7-72CD-4B44-9BDF-8C0AF3042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2238375"/>
              <a:ext cx="996950" cy="1130300"/>
            </a:xfrm>
            <a:custGeom>
              <a:avLst/>
              <a:gdLst>
                <a:gd name="T0" fmla="*/ 47 w 5021"/>
                <a:gd name="T1" fmla="*/ 1555 h 5696"/>
                <a:gd name="T2" fmla="*/ 26 w 5021"/>
                <a:gd name="T3" fmla="*/ 1523 h 5696"/>
                <a:gd name="T4" fmla="*/ 11 w 5021"/>
                <a:gd name="T5" fmla="*/ 1491 h 5696"/>
                <a:gd name="T6" fmla="*/ 2 w 5021"/>
                <a:gd name="T7" fmla="*/ 1458 h 5696"/>
                <a:gd name="T8" fmla="*/ 0 w 5021"/>
                <a:gd name="T9" fmla="*/ 1427 h 5696"/>
                <a:gd name="T10" fmla="*/ 6 w 5021"/>
                <a:gd name="T11" fmla="*/ 1395 h 5696"/>
                <a:gd name="T12" fmla="*/ 18 w 5021"/>
                <a:gd name="T13" fmla="*/ 1362 h 5696"/>
                <a:gd name="T14" fmla="*/ 37 w 5021"/>
                <a:gd name="T15" fmla="*/ 1330 h 5696"/>
                <a:gd name="T16" fmla="*/ 66 w 5021"/>
                <a:gd name="T17" fmla="*/ 1299 h 5696"/>
                <a:gd name="T18" fmla="*/ 103 w 5021"/>
                <a:gd name="T19" fmla="*/ 1267 h 5696"/>
                <a:gd name="T20" fmla="*/ 2174 w 5021"/>
                <a:gd name="T21" fmla="*/ 58 h 5696"/>
                <a:gd name="T22" fmla="*/ 2267 w 5021"/>
                <a:gd name="T23" fmla="*/ 24 h 5696"/>
                <a:gd name="T24" fmla="*/ 2363 w 5021"/>
                <a:gd name="T25" fmla="*/ 6 h 5696"/>
                <a:gd name="T26" fmla="*/ 2465 w 5021"/>
                <a:gd name="T27" fmla="*/ 0 h 5696"/>
                <a:gd name="T28" fmla="*/ 2613 w 5021"/>
                <a:gd name="T29" fmla="*/ 5 h 5696"/>
                <a:gd name="T30" fmla="*/ 4812 w 5021"/>
                <a:gd name="T31" fmla="*/ 1242 h 5696"/>
                <a:gd name="T32" fmla="*/ 4888 w 5021"/>
                <a:gd name="T33" fmla="*/ 1299 h 5696"/>
                <a:gd name="T34" fmla="*/ 4946 w 5021"/>
                <a:gd name="T35" fmla="*/ 1363 h 5696"/>
                <a:gd name="T36" fmla="*/ 4989 w 5021"/>
                <a:gd name="T37" fmla="*/ 1436 h 5696"/>
                <a:gd name="T38" fmla="*/ 5014 w 5021"/>
                <a:gd name="T39" fmla="*/ 1517 h 5696"/>
                <a:gd name="T40" fmla="*/ 5021 w 5021"/>
                <a:gd name="T41" fmla="*/ 1608 h 5696"/>
                <a:gd name="T42" fmla="*/ 5005 w 5021"/>
                <a:gd name="T43" fmla="*/ 4094 h 5696"/>
                <a:gd name="T44" fmla="*/ 4969 w 5021"/>
                <a:gd name="T45" fmla="*/ 4191 h 5696"/>
                <a:gd name="T46" fmla="*/ 4920 w 5021"/>
                <a:gd name="T47" fmla="*/ 4281 h 5696"/>
                <a:gd name="T48" fmla="*/ 4859 w 5021"/>
                <a:gd name="T49" fmla="*/ 4361 h 5696"/>
                <a:gd name="T50" fmla="*/ 4786 w 5021"/>
                <a:gd name="T51" fmla="*/ 4435 h 5696"/>
                <a:gd name="T52" fmla="*/ 2828 w 5021"/>
                <a:gd name="T53" fmla="*/ 5621 h 5696"/>
                <a:gd name="T54" fmla="*/ 2764 w 5021"/>
                <a:gd name="T55" fmla="*/ 5652 h 5696"/>
                <a:gd name="T56" fmla="*/ 2707 w 5021"/>
                <a:gd name="T57" fmla="*/ 5675 h 5696"/>
                <a:gd name="T58" fmla="*/ 2654 w 5021"/>
                <a:gd name="T59" fmla="*/ 5690 h 5696"/>
                <a:gd name="T60" fmla="*/ 2606 w 5021"/>
                <a:gd name="T61" fmla="*/ 5695 h 5696"/>
                <a:gd name="T62" fmla="*/ 2562 w 5021"/>
                <a:gd name="T63" fmla="*/ 5694 h 5696"/>
                <a:gd name="T64" fmla="*/ 2524 w 5021"/>
                <a:gd name="T65" fmla="*/ 5685 h 5696"/>
                <a:gd name="T66" fmla="*/ 2488 w 5021"/>
                <a:gd name="T67" fmla="*/ 5670 h 5696"/>
                <a:gd name="T68" fmla="*/ 2458 w 5021"/>
                <a:gd name="T69" fmla="*/ 5648 h 5696"/>
                <a:gd name="T70" fmla="*/ 2431 w 5021"/>
                <a:gd name="T71" fmla="*/ 5619 h 5696"/>
                <a:gd name="T72" fmla="*/ 2407 w 5021"/>
                <a:gd name="T73" fmla="*/ 5584 h 5696"/>
                <a:gd name="T74" fmla="*/ 2382 w 5021"/>
                <a:gd name="T75" fmla="*/ 3423 h 5696"/>
                <a:gd name="T76" fmla="*/ 2376 w 5021"/>
                <a:gd name="T77" fmla="*/ 3332 h 5696"/>
                <a:gd name="T78" fmla="*/ 2365 w 5021"/>
                <a:gd name="T79" fmla="*/ 3245 h 5696"/>
                <a:gd name="T80" fmla="*/ 2347 w 5021"/>
                <a:gd name="T81" fmla="*/ 3161 h 5696"/>
                <a:gd name="T82" fmla="*/ 2322 w 5021"/>
                <a:gd name="T83" fmla="*/ 3079 h 5696"/>
                <a:gd name="T84" fmla="*/ 2289 w 5021"/>
                <a:gd name="T85" fmla="*/ 3002 h 5696"/>
                <a:gd name="T86" fmla="*/ 2249 w 5021"/>
                <a:gd name="T87" fmla="*/ 2927 h 5696"/>
                <a:gd name="T88" fmla="*/ 2200 w 5021"/>
                <a:gd name="T89" fmla="*/ 2857 h 5696"/>
                <a:gd name="T90" fmla="*/ 2143 w 5021"/>
                <a:gd name="T91" fmla="*/ 2791 h 5696"/>
                <a:gd name="T92" fmla="*/ 2078 w 5021"/>
                <a:gd name="T93" fmla="*/ 2729 h 5696"/>
                <a:gd name="T94" fmla="*/ 2003 w 5021"/>
                <a:gd name="T95" fmla="*/ 2671 h 5696"/>
                <a:gd name="T96" fmla="*/ 86 w 5021"/>
                <a:gd name="T97" fmla="*/ 1598 h 5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21" h="5696">
                  <a:moveTo>
                    <a:pt x="86" y="1598"/>
                  </a:moveTo>
                  <a:lnTo>
                    <a:pt x="66" y="1576"/>
                  </a:lnTo>
                  <a:lnTo>
                    <a:pt x="47" y="1555"/>
                  </a:lnTo>
                  <a:lnTo>
                    <a:pt x="39" y="1544"/>
                  </a:lnTo>
                  <a:lnTo>
                    <a:pt x="33" y="1533"/>
                  </a:lnTo>
                  <a:lnTo>
                    <a:pt x="26" y="1523"/>
                  </a:lnTo>
                  <a:lnTo>
                    <a:pt x="20" y="1512"/>
                  </a:lnTo>
                  <a:lnTo>
                    <a:pt x="16" y="1501"/>
                  </a:lnTo>
                  <a:lnTo>
                    <a:pt x="11" y="1491"/>
                  </a:lnTo>
                  <a:lnTo>
                    <a:pt x="7" y="1480"/>
                  </a:lnTo>
                  <a:lnTo>
                    <a:pt x="4" y="1470"/>
                  </a:lnTo>
                  <a:lnTo>
                    <a:pt x="2" y="1458"/>
                  </a:lnTo>
                  <a:lnTo>
                    <a:pt x="1" y="1448"/>
                  </a:lnTo>
                  <a:lnTo>
                    <a:pt x="0" y="1437"/>
                  </a:lnTo>
                  <a:lnTo>
                    <a:pt x="0" y="1427"/>
                  </a:lnTo>
                  <a:lnTo>
                    <a:pt x="1" y="1416"/>
                  </a:lnTo>
                  <a:lnTo>
                    <a:pt x="2" y="1405"/>
                  </a:lnTo>
                  <a:lnTo>
                    <a:pt x="6" y="1395"/>
                  </a:lnTo>
                  <a:lnTo>
                    <a:pt x="9" y="1384"/>
                  </a:lnTo>
                  <a:lnTo>
                    <a:pt x="12" y="1373"/>
                  </a:lnTo>
                  <a:lnTo>
                    <a:pt x="18" y="1362"/>
                  </a:lnTo>
                  <a:lnTo>
                    <a:pt x="24" y="1352"/>
                  </a:lnTo>
                  <a:lnTo>
                    <a:pt x="30" y="1342"/>
                  </a:lnTo>
                  <a:lnTo>
                    <a:pt x="37" y="1330"/>
                  </a:lnTo>
                  <a:lnTo>
                    <a:pt x="46" y="1320"/>
                  </a:lnTo>
                  <a:lnTo>
                    <a:pt x="55" y="1309"/>
                  </a:lnTo>
                  <a:lnTo>
                    <a:pt x="66" y="1299"/>
                  </a:lnTo>
                  <a:lnTo>
                    <a:pt x="77" y="1287"/>
                  </a:lnTo>
                  <a:lnTo>
                    <a:pt x="89" y="1277"/>
                  </a:lnTo>
                  <a:lnTo>
                    <a:pt x="103" y="1267"/>
                  </a:lnTo>
                  <a:lnTo>
                    <a:pt x="116" y="1255"/>
                  </a:lnTo>
                  <a:lnTo>
                    <a:pt x="2145" y="73"/>
                  </a:lnTo>
                  <a:lnTo>
                    <a:pt x="2174" y="58"/>
                  </a:lnTo>
                  <a:lnTo>
                    <a:pt x="2205" y="45"/>
                  </a:lnTo>
                  <a:lnTo>
                    <a:pt x="2235" y="34"/>
                  </a:lnTo>
                  <a:lnTo>
                    <a:pt x="2267" y="24"/>
                  </a:lnTo>
                  <a:lnTo>
                    <a:pt x="2297" y="17"/>
                  </a:lnTo>
                  <a:lnTo>
                    <a:pt x="2330" y="11"/>
                  </a:lnTo>
                  <a:lnTo>
                    <a:pt x="2363" y="6"/>
                  </a:lnTo>
                  <a:lnTo>
                    <a:pt x="2396" y="3"/>
                  </a:lnTo>
                  <a:lnTo>
                    <a:pt x="2430" y="1"/>
                  </a:lnTo>
                  <a:lnTo>
                    <a:pt x="2465" y="0"/>
                  </a:lnTo>
                  <a:lnTo>
                    <a:pt x="2501" y="0"/>
                  </a:lnTo>
                  <a:lnTo>
                    <a:pt x="2537" y="1"/>
                  </a:lnTo>
                  <a:lnTo>
                    <a:pt x="2613" y="5"/>
                  </a:lnTo>
                  <a:lnTo>
                    <a:pt x="2693" y="11"/>
                  </a:lnTo>
                  <a:lnTo>
                    <a:pt x="4784" y="1225"/>
                  </a:lnTo>
                  <a:lnTo>
                    <a:pt x="4812" y="1242"/>
                  </a:lnTo>
                  <a:lnTo>
                    <a:pt x="4839" y="1260"/>
                  </a:lnTo>
                  <a:lnTo>
                    <a:pt x="4864" y="1278"/>
                  </a:lnTo>
                  <a:lnTo>
                    <a:pt x="4888" y="1299"/>
                  </a:lnTo>
                  <a:lnTo>
                    <a:pt x="4909" y="1319"/>
                  </a:lnTo>
                  <a:lnTo>
                    <a:pt x="4930" y="1340"/>
                  </a:lnTo>
                  <a:lnTo>
                    <a:pt x="4946" y="1363"/>
                  </a:lnTo>
                  <a:lnTo>
                    <a:pt x="4963" y="1387"/>
                  </a:lnTo>
                  <a:lnTo>
                    <a:pt x="4977" y="1411"/>
                  </a:lnTo>
                  <a:lnTo>
                    <a:pt x="4989" y="1436"/>
                  </a:lnTo>
                  <a:lnTo>
                    <a:pt x="5000" y="1462"/>
                  </a:lnTo>
                  <a:lnTo>
                    <a:pt x="5008" y="1489"/>
                  </a:lnTo>
                  <a:lnTo>
                    <a:pt x="5014" y="1517"/>
                  </a:lnTo>
                  <a:lnTo>
                    <a:pt x="5019" y="1547"/>
                  </a:lnTo>
                  <a:lnTo>
                    <a:pt x="5021" y="1577"/>
                  </a:lnTo>
                  <a:lnTo>
                    <a:pt x="5021" y="1608"/>
                  </a:lnTo>
                  <a:lnTo>
                    <a:pt x="5021" y="4025"/>
                  </a:lnTo>
                  <a:lnTo>
                    <a:pt x="5014" y="4060"/>
                  </a:lnTo>
                  <a:lnTo>
                    <a:pt x="5005" y="4094"/>
                  </a:lnTo>
                  <a:lnTo>
                    <a:pt x="4995" y="4128"/>
                  </a:lnTo>
                  <a:lnTo>
                    <a:pt x="4983" y="4161"/>
                  </a:lnTo>
                  <a:lnTo>
                    <a:pt x="4969" y="4191"/>
                  </a:lnTo>
                  <a:lnTo>
                    <a:pt x="4954" y="4222"/>
                  </a:lnTo>
                  <a:lnTo>
                    <a:pt x="4939" y="4252"/>
                  </a:lnTo>
                  <a:lnTo>
                    <a:pt x="4920" y="4281"/>
                  </a:lnTo>
                  <a:lnTo>
                    <a:pt x="4901" y="4309"/>
                  </a:lnTo>
                  <a:lnTo>
                    <a:pt x="4881" y="4335"/>
                  </a:lnTo>
                  <a:lnTo>
                    <a:pt x="4859" y="4361"/>
                  </a:lnTo>
                  <a:lnTo>
                    <a:pt x="4836" y="4387"/>
                  </a:lnTo>
                  <a:lnTo>
                    <a:pt x="4812" y="4411"/>
                  </a:lnTo>
                  <a:lnTo>
                    <a:pt x="4786" y="4435"/>
                  </a:lnTo>
                  <a:lnTo>
                    <a:pt x="4760" y="4458"/>
                  </a:lnTo>
                  <a:lnTo>
                    <a:pt x="4732" y="4480"/>
                  </a:lnTo>
                  <a:lnTo>
                    <a:pt x="2828" y="5621"/>
                  </a:lnTo>
                  <a:lnTo>
                    <a:pt x="2806" y="5632"/>
                  </a:lnTo>
                  <a:lnTo>
                    <a:pt x="2785" y="5643"/>
                  </a:lnTo>
                  <a:lnTo>
                    <a:pt x="2764" y="5652"/>
                  </a:lnTo>
                  <a:lnTo>
                    <a:pt x="2744" y="5661"/>
                  </a:lnTo>
                  <a:lnTo>
                    <a:pt x="2725" y="5668"/>
                  </a:lnTo>
                  <a:lnTo>
                    <a:pt x="2707" y="5675"/>
                  </a:lnTo>
                  <a:lnTo>
                    <a:pt x="2689" y="5681"/>
                  </a:lnTo>
                  <a:lnTo>
                    <a:pt x="2671" y="5685"/>
                  </a:lnTo>
                  <a:lnTo>
                    <a:pt x="2654" y="5690"/>
                  </a:lnTo>
                  <a:lnTo>
                    <a:pt x="2638" y="5692"/>
                  </a:lnTo>
                  <a:lnTo>
                    <a:pt x="2621" y="5694"/>
                  </a:lnTo>
                  <a:lnTo>
                    <a:pt x="2606" y="5695"/>
                  </a:lnTo>
                  <a:lnTo>
                    <a:pt x="2590" y="5696"/>
                  </a:lnTo>
                  <a:lnTo>
                    <a:pt x="2577" y="5695"/>
                  </a:lnTo>
                  <a:lnTo>
                    <a:pt x="2562" y="5694"/>
                  </a:lnTo>
                  <a:lnTo>
                    <a:pt x="2550" y="5692"/>
                  </a:lnTo>
                  <a:lnTo>
                    <a:pt x="2536" y="5690"/>
                  </a:lnTo>
                  <a:lnTo>
                    <a:pt x="2524" y="5685"/>
                  </a:lnTo>
                  <a:lnTo>
                    <a:pt x="2511" y="5681"/>
                  </a:lnTo>
                  <a:lnTo>
                    <a:pt x="2500" y="5676"/>
                  </a:lnTo>
                  <a:lnTo>
                    <a:pt x="2488" y="5670"/>
                  </a:lnTo>
                  <a:lnTo>
                    <a:pt x="2478" y="5664"/>
                  </a:lnTo>
                  <a:lnTo>
                    <a:pt x="2468" y="5656"/>
                  </a:lnTo>
                  <a:lnTo>
                    <a:pt x="2458" y="5648"/>
                  </a:lnTo>
                  <a:lnTo>
                    <a:pt x="2449" y="5639"/>
                  </a:lnTo>
                  <a:lnTo>
                    <a:pt x="2440" y="5630"/>
                  </a:lnTo>
                  <a:lnTo>
                    <a:pt x="2431" y="5619"/>
                  </a:lnTo>
                  <a:lnTo>
                    <a:pt x="2423" y="5608"/>
                  </a:lnTo>
                  <a:lnTo>
                    <a:pt x="2415" y="5597"/>
                  </a:lnTo>
                  <a:lnTo>
                    <a:pt x="2407" y="5584"/>
                  </a:lnTo>
                  <a:lnTo>
                    <a:pt x="2400" y="5572"/>
                  </a:lnTo>
                  <a:lnTo>
                    <a:pt x="2393" y="5558"/>
                  </a:lnTo>
                  <a:lnTo>
                    <a:pt x="2382" y="3423"/>
                  </a:lnTo>
                  <a:lnTo>
                    <a:pt x="2381" y="3392"/>
                  </a:lnTo>
                  <a:lnTo>
                    <a:pt x="2380" y="3363"/>
                  </a:lnTo>
                  <a:lnTo>
                    <a:pt x="2376" y="3332"/>
                  </a:lnTo>
                  <a:lnTo>
                    <a:pt x="2374" y="3303"/>
                  </a:lnTo>
                  <a:lnTo>
                    <a:pt x="2370" y="3274"/>
                  </a:lnTo>
                  <a:lnTo>
                    <a:pt x="2365" y="3245"/>
                  </a:lnTo>
                  <a:lnTo>
                    <a:pt x="2360" y="3216"/>
                  </a:lnTo>
                  <a:lnTo>
                    <a:pt x="2354" y="3188"/>
                  </a:lnTo>
                  <a:lnTo>
                    <a:pt x="2347" y="3161"/>
                  </a:lnTo>
                  <a:lnTo>
                    <a:pt x="2339" y="3134"/>
                  </a:lnTo>
                  <a:lnTo>
                    <a:pt x="2331" y="3106"/>
                  </a:lnTo>
                  <a:lnTo>
                    <a:pt x="2322" y="3079"/>
                  </a:lnTo>
                  <a:lnTo>
                    <a:pt x="2312" y="3053"/>
                  </a:lnTo>
                  <a:lnTo>
                    <a:pt x="2301" y="3027"/>
                  </a:lnTo>
                  <a:lnTo>
                    <a:pt x="2289" y="3002"/>
                  </a:lnTo>
                  <a:lnTo>
                    <a:pt x="2277" y="2977"/>
                  </a:lnTo>
                  <a:lnTo>
                    <a:pt x="2263" y="2952"/>
                  </a:lnTo>
                  <a:lnTo>
                    <a:pt x="2249" y="2927"/>
                  </a:lnTo>
                  <a:lnTo>
                    <a:pt x="2234" y="2904"/>
                  </a:lnTo>
                  <a:lnTo>
                    <a:pt x="2217" y="2881"/>
                  </a:lnTo>
                  <a:lnTo>
                    <a:pt x="2200" y="2857"/>
                  </a:lnTo>
                  <a:lnTo>
                    <a:pt x="2183" y="2834"/>
                  </a:lnTo>
                  <a:lnTo>
                    <a:pt x="2164" y="2813"/>
                  </a:lnTo>
                  <a:lnTo>
                    <a:pt x="2143" y="2791"/>
                  </a:lnTo>
                  <a:lnTo>
                    <a:pt x="2123" y="2770"/>
                  </a:lnTo>
                  <a:lnTo>
                    <a:pt x="2100" y="2749"/>
                  </a:lnTo>
                  <a:lnTo>
                    <a:pt x="2078" y="2729"/>
                  </a:lnTo>
                  <a:lnTo>
                    <a:pt x="2054" y="2709"/>
                  </a:lnTo>
                  <a:lnTo>
                    <a:pt x="2029" y="2689"/>
                  </a:lnTo>
                  <a:lnTo>
                    <a:pt x="2003" y="2671"/>
                  </a:lnTo>
                  <a:lnTo>
                    <a:pt x="1976" y="2652"/>
                  </a:lnTo>
                  <a:lnTo>
                    <a:pt x="1948" y="2635"/>
                  </a:lnTo>
                  <a:lnTo>
                    <a:pt x="86" y="15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B4C7A633-EE80-44C2-9378-C4AD7652E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275" y="2246313"/>
              <a:ext cx="995363" cy="1130300"/>
            </a:xfrm>
            <a:custGeom>
              <a:avLst/>
              <a:gdLst>
                <a:gd name="T0" fmla="*/ 4973 w 5020"/>
                <a:gd name="T1" fmla="*/ 1556 h 5696"/>
                <a:gd name="T2" fmla="*/ 4994 w 5020"/>
                <a:gd name="T3" fmla="*/ 1524 h 5696"/>
                <a:gd name="T4" fmla="*/ 5010 w 5020"/>
                <a:gd name="T5" fmla="*/ 1491 h 5696"/>
                <a:gd name="T6" fmla="*/ 5019 w 5020"/>
                <a:gd name="T7" fmla="*/ 1459 h 5696"/>
                <a:gd name="T8" fmla="*/ 5020 w 5020"/>
                <a:gd name="T9" fmla="*/ 1428 h 5696"/>
                <a:gd name="T10" fmla="*/ 5016 w 5020"/>
                <a:gd name="T11" fmla="*/ 1395 h 5696"/>
                <a:gd name="T12" fmla="*/ 5003 w 5020"/>
                <a:gd name="T13" fmla="*/ 1363 h 5696"/>
                <a:gd name="T14" fmla="*/ 4983 w 5020"/>
                <a:gd name="T15" fmla="*/ 1331 h 5696"/>
                <a:gd name="T16" fmla="*/ 4955 w 5020"/>
                <a:gd name="T17" fmla="*/ 1298 h 5696"/>
                <a:gd name="T18" fmla="*/ 4918 w 5020"/>
                <a:gd name="T19" fmla="*/ 1267 h 5696"/>
                <a:gd name="T20" fmla="*/ 2846 w 5020"/>
                <a:gd name="T21" fmla="*/ 58 h 5696"/>
                <a:gd name="T22" fmla="*/ 2755 w 5020"/>
                <a:gd name="T23" fmla="*/ 25 h 5696"/>
                <a:gd name="T24" fmla="*/ 2658 w 5020"/>
                <a:gd name="T25" fmla="*/ 6 h 5696"/>
                <a:gd name="T26" fmla="*/ 2555 w 5020"/>
                <a:gd name="T27" fmla="*/ 0 h 5696"/>
                <a:gd name="T28" fmla="*/ 2407 w 5020"/>
                <a:gd name="T29" fmla="*/ 6 h 5696"/>
                <a:gd name="T30" fmla="*/ 208 w 5020"/>
                <a:gd name="T31" fmla="*/ 1242 h 5696"/>
                <a:gd name="T32" fmla="*/ 134 w 5020"/>
                <a:gd name="T33" fmla="*/ 1298 h 5696"/>
                <a:gd name="T34" fmla="*/ 74 w 5020"/>
                <a:gd name="T35" fmla="*/ 1364 h 5696"/>
                <a:gd name="T36" fmla="*/ 32 w 5020"/>
                <a:gd name="T37" fmla="*/ 1437 h 5696"/>
                <a:gd name="T38" fmla="*/ 7 w 5020"/>
                <a:gd name="T39" fmla="*/ 1518 h 5696"/>
                <a:gd name="T40" fmla="*/ 0 w 5020"/>
                <a:gd name="T41" fmla="*/ 1609 h 5696"/>
                <a:gd name="T42" fmla="*/ 16 w 5020"/>
                <a:gd name="T43" fmla="*/ 4095 h 5696"/>
                <a:gd name="T44" fmla="*/ 51 w 5020"/>
                <a:gd name="T45" fmla="*/ 4192 h 5696"/>
                <a:gd name="T46" fmla="*/ 101 w 5020"/>
                <a:gd name="T47" fmla="*/ 4282 h 5696"/>
                <a:gd name="T48" fmla="*/ 162 w 5020"/>
                <a:gd name="T49" fmla="*/ 4362 h 5696"/>
                <a:gd name="T50" fmla="*/ 234 w 5020"/>
                <a:gd name="T51" fmla="*/ 4436 h 5696"/>
                <a:gd name="T52" fmla="*/ 2193 w 5020"/>
                <a:gd name="T53" fmla="*/ 5621 h 5696"/>
                <a:gd name="T54" fmla="*/ 2257 w 5020"/>
                <a:gd name="T55" fmla="*/ 5653 h 5696"/>
                <a:gd name="T56" fmla="*/ 2315 w 5020"/>
                <a:gd name="T57" fmla="*/ 5676 h 5696"/>
                <a:gd name="T58" fmla="*/ 2367 w 5020"/>
                <a:gd name="T59" fmla="*/ 5689 h 5696"/>
                <a:gd name="T60" fmla="*/ 2415 w 5020"/>
                <a:gd name="T61" fmla="*/ 5696 h 5696"/>
                <a:gd name="T62" fmla="*/ 2458 w 5020"/>
                <a:gd name="T63" fmla="*/ 5695 h 5696"/>
                <a:gd name="T64" fmla="*/ 2498 w 5020"/>
                <a:gd name="T65" fmla="*/ 5686 h 5696"/>
                <a:gd name="T66" fmla="*/ 2532 w 5020"/>
                <a:gd name="T67" fmla="*/ 5670 h 5696"/>
                <a:gd name="T68" fmla="*/ 2563 w 5020"/>
                <a:gd name="T69" fmla="*/ 5648 h 5696"/>
                <a:gd name="T70" fmla="*/ 2591 w 5020"/>
                <a:gd name="T71" fmla="*/ 5619 h 5696"/>
                <a:gd name="T72" fmla="*/ 2614 w 5020"/>
                <a:gd name="T73" fmla="*/ 5585 h 5696"/>
                <a:gd name="T74" fmla="*/ 2638 w 5020"/>
                <a:gd name="T75" fmla="*/ 3424 h 5696"/>
                <a:gd name="T76" fmla="*/ 2644 w 5020"/>
                <a:gd name="T77" fmla="*/ 3333 h 5696"/>
                <a:gd name="T78" fmla="*/ 2655 w 5020"/>
                <a:gd name="T79" fmla="*/ 3246 h 5696"/>
                <a:gd name="T80" fmla="*/ 2674 w 5020"/>
                <a:gd name="T81" fmla="*/ 3161 h 5696"/>
                <a:gd name="T82" fmla="*/ 2699 w 5020"/>
                <a:gd name="T83" fmla="*/ 3080 h 5696"/>
                <a:gd name="T84" fmla="*/ 2732 w 5020"/>
                <a:gd name="T85" fmla="*/ 3002 h 5696"/>
                <a:gd name="T86" fmla="*/ 2772 w 5020"/>
                <a:gd name="T87" fmla="*/ 2928 h 5696"/>
                <a:gd name="T88" fmla="*/ 2820 w 5020"/>
                <a:gd name="T89" fmla="*/ 2858 h 5696"/>
                <a:gd name="T90" fmla="*/ 2877 w 5020"/>
                <a:gd name="T91" fmla="*/ 2791 h 5696"/>
                <a:gd name="T92" fmla="*/ 2942 w 5020"/>
                <a:gd name="T93" fmla="*/ 2729 h 5696"/>
                <a:gd name="T94" fmla="*/ 3018 w 5020"/>
                <a:gd name="T95" fmla="*/ 2671 h 5696"/>
                <a:gd name="T96" fmla="*/ 4935 w 5020"/>
                <a:gd name="T97" fmla="*/ 1599 h 5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20" h="5696">
                  <a:moveTo>
                    <a:pt x="4935" y="1599"/>
                  </a:moveTo>
                  <a:lnTo>
                    <a:pt x="4956" y="1577"/>
                  </a:lnTo>
                  <a:lnTo>
                    <a:pt x="4973" y="1556"/>
                  </a:lnTo>
                  <a:lnTo>
                    <a:pt x="4981" y="1544"/>
                  </a:lnTo>
                  <a:lnTo>
                    <a:pt x="4989" y="1534"/>
                  </a:lnTo>
                  <a:lnTo>
                    <a:pt x="4994" y="1524"/>
                  </a:lnTo>
                  <a:lnTo>
                    <a:pt x="5000" y="1513"/>
                  </a:lnTo>
                  <a:lnTo>
                    <a:pt x="5006" y="1502"/>
                  </a:lnTo>
                  <a:lnTo>
                    <a:pt x="5010" y="1491"/>
                  </a:lnTo>
                  <a:lnTo>
                    <a:pt x="5013" y="1481"/>
                  </a:lnTo>
                  <a:lnTo>
                    <a:pt x="5017" y="1469"/>
                  </a:lnTo>
                  <a:lnTo>
                    <a:pt x="5019" y="1459"/>
                  </a:lnTo>
                  <a:lnTo>
                    <a:pt x="5020" y="1448"/>
                  </a:lnTo>
                  <a:lnTo>
                    <a:pt x="5020" y="1438"/>
                  </a:lnTo>
                  <a:lnTo>
                    <a:pt x="5020" y="1428"/>
                  </a:lnTo>
                  <a:lnTo>
                    <a:pt x="5020" y="1416"/>
                  </a:lnTo>
                  <a:lnTo>
                    <a:pt x="5018" y="1406"/>
                  </a:lnTo>
                  <a:lnTo>
                    <a:pt x="5016" y="1395"/>
                  </a:lnTo>
                  <a:lnTo>
                    <a:pt x="5012" y="1384"/>
                  </a:lnTo>
                  <a:lnTo>
                    <a:pt x="5008" y="1373"/>
                  </a:lnTo>
                  <a:lnTo>
                    <a:pt x="5003" y="1363"/>
                  </a:lnTo>
                  <a:lnTo>
                    <a:pt x="4998" y="1353"/>
                  </a:lnTo>
                  <a:lnTo>
                    <a:pt x="4991" y="1341"/>
                  </a:lnTo>
                  <a:lnTo>
                    <a:pt x="4983" y="1331"/>
                  </a:lnTo>
                  <a:lnTo>
                    <a:pt x="4975" y="1320"/>
                  </a:lnTo>
                  <a:lnTo>
                    <a:pt x="4965" y="1310"/>
                  </a:lnTo>
                  <a:lnTo>
                    <a:pt x="4955" y="1298"/>
                  </a:lnTo>
                  <a:lnTo>
                    <a:pt x="4943" y="1288"/>
                  </a:lnTo>
                  <a:lnTo>
                    <a:pt x="4932" y="1278"/>
                  </a:lnTo>
                  <a:lnTo>
                    <a:pt x="4918" y="1267"/>
                  </a:lnTo>
                  <a:lnTo>
                    <a:pt x="4904" y="1256"/>
                  </a:lnTo>
                  <a:lnTo>
                    <a:pt x="2877" y="74"/>
                  </a:lnTo>
                  <a:lnTo>
                    <a:pt x="2846" y="58"/>
                  </a:lnTo>
                  <a:lnTo>
                    <a:pt x="2816" y="46"/>
                  </a:lnTo>
                  <a:lnTo>
                    <a:pt x="2785" y="34"/>
                  </a:lnTo>
                  <a:lnTo>
                    <a:pt x="2755" y="25"/>
                  </a:lnTo>
                  <a:lnTo>
                    <a:pt x="2723" y="17"/>
                  </a:lnTo>
                  <a:lnTo>
                    <a:pt x="2691" y="11"/>
                  </a:lnTo>
                  <a:lnTo>
                    <a:pt x="2658" y="6"/>
                  </a:lnTo>
                  <a:lnTo>
                    <a:pt x="2624" y="4"/>
                  </a:lnTo>
                  <a:lnTo>
                    <a:pt x="2591" y="2"/>
                  </a:lnTo>
                  <a:lnTo>
                    <a:pt x="2555" y="0"/>
                  </a:lnTo>
                  <a:lnTo>
                    <a:pt x="2520" y="0"/>
                  </a:lnTo>
                  <a:lnTo>
                    <a:pt x="2483" y="2"/>
                  </a:lnTo>
                  <a:lnTo>
                    <a:pt x="2407" y="6"/>
                  </a:lnTo>
                  <a:lnTo>
                    <a:pt x="2328" y="12"/>
                  </a:lnTo>
                  <a:lnTo>
                    <a:pt x="238" y="1225"/>
                  </a:lnTo>
                  <a:lnTo>
                    <a:pt x="208" y="1242"/>
                  </a:lnTo>
                  <a:lnTo>
                    <a:pt x="182" y="1260"/>
                  </a:lnTo>
                  <a:lnTo>
                    <a:pt x="156" y="1279"/>
                  </a:lnTo>
                  <a:lnTo>
                    <a:pt x="134" y="1298"/>
                  </a:lnTo>
                  <a:lnTo>
                    <a:pt x="112" y="1320"/>
                  </a:lnTo>
                  <a:lnTo>
                    <a:pt x="92" y="1341"/>
                  </a:lnTo>
                  <a:lnTo>
                    <a:pt x="74" y="1364"/>
                  </a:lnTo>
                  <a:lnTo>
                    <a:pt x="58" y="1387"/>
                  </a:lnTo>
                  <a:lnTo>
                    <a:pt x="43" y="1412"/>
                  </a:lnTo>
                  <a:lnTo>
                    <a:pt x="32" y="1437"/>
                  </a:lnTo>
                  <a:lnTo>
                    <a:pt x="22" y="1463"/>
                  </a:lnTo>
                  <a:lnTo>
                    <a:pt x="13" y="1490"/>
                  </a:lnTo>
                  <a:lnTo>
                    <a:pt x="7" y="1518"/>
                  </a:lnTo>
                  <a:lnTo>
                    <a:pt x="2" y="1548"/>
                  </a:lnTo>
                  <a:lnTo>
                    <a:pt x="0" y="1577"/>
                  </a:lnTo>
                  <a:lnTo>
                    <a:pt x="0" y="1609"/>
                  </a:lnTo>
                  <a:lnTo>
                    <a:pt x="0" y="4024"/>
                  </a:lnTo>
                  <a:lnTo>
                    <a:pt x="7" y="4060"/>
                  </a:lnTo>
                  <a:lnTo>
                    <a:pt x="16" y="4095"/>
                  </a:lnTo>
                  <a:lnTo>
                    <a:pt x="26" y="4128"/>
                  </a:lnTo>
                  <a:lnTo>
                    <a:pt x="39" y="4160"/>
                  </a:lnTo>
                  <a:lnTo>
                    <a:pt x="51" y="4192"/>
                  </a:lnTo>
                  <a:lnTo>
                    <a:pt x="67" y="4223"/>
                  </a:lnTo>
                  <a:lnTo>
                    <a:pt x="83" y="4252"/>
                  </a:lnTo>
                  <a:lnTo>
                    <a:pt x="101" y="4282"/>
                  </a:lnTo>
                  <a:lnTo>
                    <a:pt x="120" y="4309"/>
                  </a:lnTo>
                  <a:lnTo>
                    <a:pt x="140" y="4336"/>
                  </a:lnTo>
                  <a:lnTo>
                    <a:pt x="162" y="4362"/>
                  </a:lnTo>
                  <a:lnTo>
                    <a:pt x="185" y="4387"/>
                  </a:lnTo>
                  <a:lnTo>
                    <a:pt x="209" y="4412"/>
                  </a:lnTo>
                  <a:lnTo>
                    <a:pt x="234" y="4436"/>
                  </a:lnTo>
                  <a:lnTo>
                    <a:pt x="261" y="4459"/>
                  </a:lnTo>
                  <a:lnTo>
                    <a:pt x="290" y="4481"/>
                  </a:lnTo>
                  <a:lnTo>
                    <a:pt x="2193" y="5621"/>
                  </a:lnTo>
                  <a:lnTo>
                    <a:pt x="2215" y="5633"/>
                  </a:lnTo>
                  <a:lnTo>
                    <a:pt x="2236" y="5643"/>
                  </a:lnTo>
                  <a:lnTo>
                    <a:pt x="2257" y="5653"/>
                  </a:lnTo>
                  <a:lnTo>
                    <a:pt x="2276" y="5661"/>
                  </a:lnTo>
                  <a:lnTo>
                    <a:pt x="2295" y="5669"/>
                  </a:lnTo>
                  <a:lnTo>
                    <a:pt x="2315" y="5676"/>
                  </a:lnTo>
                  <a:lnTo>
                    <a:pt x="2333" y="5682"/>
                  </a:lnTo>
                  <a:lnTo>
                    <a:pt x="2350" y="5686"/>
                  </a:lnTo>
                  <a:lnTo>
                    <a:pt x="2367" y="5689"/>
                  </a:lnTo>
                  <a:lnTo>
                    <a:pt x="2384" y="5693"/>
                  </a:lnTo>
                  <a:lnTo>
                    <a:pt x="2399" y="5695"/>
                  </a:lnTo>
                  <a:lnTo>
                    <a:pt x="2415" y="5696"/>
                  </a:lnTo>
                  <a:lnTo>
                    <a:pt x="2430" y="5696"/>
                  </a:lnTo>
                  <a:lnTo>
                    <a:pt x="2445" y="5696"/>
                  </a:lnTo>
                  <a:lnTo>
                    <a:pt x="2458" y="5695"/>
                  </a:lnTo>
                  <a:lnTo>
                    <a:pt x="2472" y="5693"/>
                  </a:lnTo>
                  <a:lnTo>
                    <a:pt x="2485" y="5689"/>
                  </a:lnTo>
                  <a:lnTo>
                    <a:pt x="2498" y="5686"/>
                  </a:lnTo>
                  <a:lnTo>
                    <a:pt x="2509" y="5682"/>
                  </a:lnTo>
                  <a:lnTo>
                    <a:pt x="2520" y="5676"/>
                  </a:lnTo>
                  <a:lnTo>
                    <a:pt x="2532" y="5670"/>
                  </a:lnTo>
                  <a:lnTo>
                    <a:pt x="2543" y="5663"/>
                  </a:lnTo>
                  <a:lnTo>
                    <a:pt x="2553" y="5657"/>
                  </a:lnTo>
                  <a:lnTo>
                    <a:pt x="2563" y="5648"/>
                  </a:lnTo>
                  <a:lnTo>
                    <a:pt x="2572" y="5640"/>
                  </a:lnTo>
                  <a:lnTo>
                    <a:pt x="2581" y="5629"/>
                  </a:lnTo>
                  <a:lnTo>
                    <a:pt x="2591" y="5619"/>
                  </a:lnTo>
                  <a:lnTo>
                    <a:pt x="2598" y="5609"/>
                  </a:lnTo>
                  <a:lnTo>
                    <a:pt x="2606" y="5598"/>
                  </a:lnTo>
                  <a:lnTo>
                    <a:pt x="2614" y="5585"/>
                  </a:lnTo>
                  <a:lnTo>
                    <a:pt x="2621" y="5573"/>
                  </a:lnTo>
                  <a:lnTo>
                    <a:pt x="2628" y="5559"/>
                  </a:lnTo>
                  <a:lnTo>
                    <a:pt x="2638" y="3424"/>
                  </a:lnTo>
                  <a:lnTo>
                    <a:pt x="2639" y="3393"/>
                  </a:lnTo>
                  <a:lnTo>
                    <a:pt x="2641" y="3362"/>
                  </a:lnTo>
                  <a:lnTo>
                    <a:pt x="2644" y="3333"/>
                  </a:lnTo>
                  <a:lnTo>
                    <a:pt x="2647" y="3303"/>
                  </a:lnTo>
                  <a:lnTo>
                    <a:pt x="2650" y="3274"/>
                  </a:lnTo>
                  <a:lnTo>
                    <a:pt x="2655" y="3246"/>
                  </a:lnTo>
                  <a:lnTo>
                    <a:pt x="2661" y="3217"/>
                  </a:lnTo>
                  <a:lnTo>
                    <a:pt x="2667" y="3189"/>
                  </a:lnTo>
                  <a:lnTo>
                    <a:pt x="2674" y="3161"/>
                  </a:lnTo>
                  <a:lnTo>
                    <a:pt x="2681" y="3133"/>
                  </a:lnTo>
                  <a:lnTo>
                    <a:pt x="2690" y="3106"/>
                  </a:lnTo>
                  <a:lnTo>
                    <a:pt x="2699" y="3080"/>
                  </a:lnTo>
                  <a:lnTo>
                    <a:pt x="2709" y="3054"/>
                  </a:lnTo>
                  <a:lnTo>
                    <a:pt x="2719" y="3028"/>
                  </a:lnTo>
                  <a:lnTo>
                    <a:pt x="2732" y="3002"/>
                  </a:lnTo>
                  <a:lnTo>
                    <a:pt x="2744" y="2977"/>
                  </a:lnTo>
                  <a:lnTo>
                    <a:pt x="2758" y="2952"/>
                  </a:lnTo>
                  <a:lnTo>
                    <a:pt x="2772" y="2928"/>
                  </a:lnTo>
                  <a:lnTo>
                    <a:pt x="2787" y="2904"/>
                  </a:lnTo>
                  <a:lnTo>
                    <a:pt x="2803" y="2881"/>
                  </a:lnTo>
                  <a:lnTo>
                    <a:pt x="2820" y="2858"/>
                  </a:lnTo>
                  <a:lnTo>
                    <a:pt x="2838" y="2835"/>
                  </a:lnTo>
                  <a:lnTo>
                    <a:pt x="2857" y="2813"/>
                  </a:lnTo>
                  <a:lnTo>
                    <a:pt x="2877" y="2791"/>
                  </a:lnTo>
                  <a:lnTo>
                    <a:pt x="2898" y="2771"/>
                  </a:lnTo>
                  <a:lnTo>
                    <a:pt x="2920" y="2749"/>
                  </a:lnTo>
                  <a:lnTo>
                    <a:pt x="2942" y="2729"/>
                  </a:lnTo>
                  <a:lnTo>
                    <a:pt x="2967" y="2710"/>
                  </a:lnTo>
                  <a:lnTo>
                    <a:pt x="2992" y="2690"/>
                  </a:lnTo>
                  <a:lnTo>
                    <a:pt x="3018" y="2671"/>
                  </a:lnTo>
                  <a:lnTo>
                    <a:pt x="3044" y="2653"/>
                  </a:lnTo>
                  <a:lnTo>
                    <a:pt x="3072" y="2635"/>
                  </a:lnTo>
                  <a:lnTo>
                    <a:pt x="4935" y="15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214B4193-0ABC-424F-B1E5-C0F11B6E0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3570288"/>
              <a:ext cx="1019175" cy="863600"/>
            </a:xfrm>
            <a:custGeom>
              <a:avLst/>
              <a:gdLst>
                <a:gd name="T0" fmla="*/ 232 w 5136"/>
                <a:gd name="T1" fmla="*/ 3 h 4353"/>
                <a:gd name="T2" fmla="*/ 194 w 5136"/>
                <a:gd name="T3" fmla="*/ 0 h 4353"/>
                <a:gd name="T4" fmla="*/ 157 w 5136"/>
                <a:gd name="T5" fmla="*/ 4 h 4353"/>
                <a:gd name="T6" fmla="*/ 126 w 5136"/>
                <a:gd name="T7" fmla="*/ 12 h 4353"/>
                <a:gd name="T8" fmla="*/ 96 w 5136"/>
                <a:gd name="T9" fmla="*/ 25 h 4353"/>
                <a:gd name="T10" fmla="*/ 71 w 5136"/>
                <a:gd name="T11" fmla="*/ 47 h 4353"/>
                <a:gd name="T12" fmla="*/ 50 w 5136"/>
                <a:gd name="T13" fmla="*/ 73 h 4353"/>
                <a:gd name="T14" fmla="*/ 33 w 5136"/>
                <a:gd name="T15" fmla="*/ 107 h 4353"/>
                <a:gd name="T16" fmla="*/ 19 w 5136"/>
                <a:gd name="T17" fmla="*/ 148 h 4353"/>
                <a:gd name="T18" fmla="*/ 9 w 5136"/>
                <a:gd name="T19" fmla="*/ 195 h 4353"/>
                <a:gd name="T20" fmla="*/ 1 w 5136"/>
                <a:gd name="T21" fmla="*/ 2597 h 4353"/>
                <a:gd name="T22" fmla="*/ 18 w 5136"/>
                <a:gd name="T23" fmla="*/ 2694 h 4353"/>
                <a:gd name="T24" fmla="*/ 50 w 5136"/>
                <a:gd name="T25" fmla="*/ 2787 h 4353"/>
                <a:gd name="T26" fmla="*/ 96 w 5136"/>
                <a:gd name="T27" fmla="*/ 2878 h 4353"/>
                <a:gd name="T28" fmla="*/ 174 w 5136"/>
                <a:gd name="T29" fmla="*/ 3004 h 4353"/>
                <a:gd name="T30" fmla="*/ 2343 w 5136"/>
                <a:gd name="T31" fmla="*/ 4294 h 4353"/>
                <a:gd name="T32" fmla="*/ 2430 w 5136"/>
                <a:gd name="T33" fmla="*/ 4332 h 4353"/>
                <a:gd name="T34" fmla="*/ 2516 w 5136"/>
                <a:gd name="T35" fmla="*/ 4351 h 4353"/>
                <a:gd name="T36" fmla="*/ 2600 w 5136"/>
                <a:gd name="T37" fmla="*/ 4351 h 4353"/>
                <a:gd name="T38" fmla="*/ 2682 w 5136"/>
                <a:gd name="T39" fmla="*/ 4332 h 4353"/>
                <a:gd name="T40" fmla="*/ 2765 w 5136"/>
                <a:gd name="T41" fmla="*/ 4293 h 4353"/>
                <a:gd name="T42" fmla="*/ 4905 w 5136"/>
                <a:gd name="T43" fmla="*/ 3036 h 4353"/>
                <a:gd name="T44" fmla="*/ 4970 w 5136"/>
                <a:gd name="T45" fmla="*/ 2955 h 4353"/>
                <a:gd name="T46" fmla="*/ 5024 w 5136"/>
                <a:gd name="T47" fmla="*/ 2869 h 4353"/>
                <a:gd name="T48" fmla="*/ 5063 w 5136"/>
                <a:gd name="T49" fmla="*/ 2775 h 4353"/>
                <a:gd name="T50" fmla="*/ 5090 w 5136"/>
                <a:gd name="T51" fmla="*/ 2676 h 4353"/>
                <a:gd name="T52" fmla="*/ 5136 w 5136"/>
                <a:gd name="T53" fmla="*/ 382 h 4353"/>
                <a:gd name="T54" fmla="*/ 5131 w 5136"/>
                <a:gd name="T55" fmla="*/ 312 h 4353"/>
                <a:gd name="T56" fmla="*/ 5122 w 5136"/>
                <a:gd name="T57" fmla="*/ 250 h 4353"/>
                <a:gd name="T58" fmla="*/ 5107 w 5136"/>
                <a:gd name="T59" fmla="*/ 198 h 4353"/>
                <a:gd name="T60" fmla="*/ 5089 w 5136"/>
                <a:gd name="T61" fmla="*/ 152 h 4353"/>
                <a:gd name="T62" fmla="*/ 5067 w 5136"/>
                <a:gd name="T63" fmla="*/ 116 h 4353"/>
                <a:gd name="T64" fmla="*/ 5039 w 5136"/>
                <a:gd name="T65" fmla="*/ 87 h 4353"/>
                <a:gd name="T66" fmla="*/ 5008 w 5136"/>
                <a:gd name="T67" fmla="*/ 64 h 4353"/>
                <a:gd name="T68" fmla="*/ 4974 w 5136"/>
                <a:gd name="T69" fmla="*/ 48 h 4353"/>
                <a:gd name="T70" fmla="*/ 4935 w 5136"/>
                <a:gd name="T71" fmla="*/ 39 h 4353"/>
                <a:gd name="T72" fmla="*/ 4894 w 5136"/>
                <a:gd name="T73" fmla="*/ 36 h 4353"/>
                <a:gd name="T74" fmla="*/ 3014 w 5136"/>
                <a:gd name="T75" fmla="*/ 1095 h 4353"/>
                <a:gd name="T76" fmla="*/ 2932 w 5136"/>
                <a:gd name="T77" fmla="*/ 1136 h 4353"/>
                <a:gd name="T78" fmla="*/ 2851 w 5136"/>
                <a:gd name="T79" fmla="*/ 1169 h 4353"/>
                <a:gd name="T80" fmla="*/ 2769 w 5136"/>
                <a:gd name="T81" fmla="*/ 1195 h 4353"/>
                <a:gd name="T82" fmla="*/ 2687 w 5136"/>
                <a:gd name="T83" fmla="*/ 1214 h 4353"/>
                <a:gd name="T84" fmla="*/ 2603 w 5136"/>
                <a:gd name="T85" fmla="*/ 1225 h 4353"/>
                <a:gd name="T86" fmla="*/ 2518 w 5136"/>
                <a:gd name="T87" fmla="*/ 1227 h 4353"/>
                <a:gd name="T88" fmla="*/ 2433 w 5136"/>
                <a:gd name="T89" fmla="*/ 1220 h 4353"/>
                <a:gd name="T90" fmla="*/ 2347 w 5136"/>
                <a:gd name="T91" fmla="*/ 1204 h 4353"/>
                <a:gd name="T92" fmla="*/ 2261 w 5136"/>
                <a:gd name="T93" fmla="*/ 1178 h 4353"/>
                <a:gd name="T94" fmla="*/ 2173 w 5136"/>
                <a:gd name="T95" fmla="*/ 1142 h 4353"/>
                <a:gd name="T96" fmla="*/ 287 w 5136"/>
                <a:gd name="T97" fmla="*/ 14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36" h="4353">
                  <a:moveTo>
                    <a:pt x="287" y="14"/>
                  </a:moveTo>
                  <a:lnTo>
                    <a:pt x="259" y="7"/>
                  </a:lnTo>
                  <a:lnTo>
                    <a:pt x="232" y="3"/>
                  </a:lnTo>
                  <a:lnTo>
                    <a:pt x="218" y="2"/>
                  </a:lnTo>
                  <a:lnTo>
                    <a:pt x="206" y="0"/>
                  </a:lnTo>
                  <a:lnTo>
                    <a:pt x="194" y="0"/>
                  </a:lnTo>
                  <a:lnTo>
                    <a:pt x="181" y="0"/>
                  </a:lnTo>
                  <a:lnTo>
                    <a:pt x="169" y="2"/>
                  </a:lnTo>
                  <a:lnTo>
                    <a:pt x="157" y="4"/>
                  </a:lnTo>
                  <a:lnTo>
                    <a:pt x="146" y="5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5"/>
                  </a:lnTo>
                  <a:lnTo>
                    <a:pt x="106" y="21"/>
                  </a:lnTo>
                  <a:lnTo>
                    <a:pt x="96" y="25"/>
                  </a:lnTo>
                  <a:lnTo>
                    <a:pt x="88" y="32"/>
                  </a:lnTo>
                  <a:lnTo>
                    <a:pt x="79" y="39"/>
                  </a:lnTo>
                  <a:lnTo>
                    <a:pt x="71" y="47"/>
                  </a:lnTo>
                  <a:lnTo>
                    <a:pt x="63" y="55"/>
                  </a:lnTo>
                  <a:lnTo>
                    <a:pt x="57" y="64"/>
                  </a:lnTo>
                  <a:lnTo>
                    <a:pt x="50" y="73"/>
                  </a:lnTo>
                  <a:lnTo>
                    <a:pt x="44" y="83"/>
                  </a:lnTo>
                  <a:lnTo>
                    <a:pt x="37" y="95"/>
                  </a:lnTo>
                  <a:lnTo>
                    <a:pt x="33" y="107"/>
                  </a:lnTo>
                  <a:lnTo>
                    <a:pt x="27" y="119"/>
                  </a:lnTo>
                  <a:lnTo>
                    <a:pt x="23" y="133"/>
                  </a:lnTo>
                  <a:lnTo>
                    <a:pt x="19" y="148"/>
                  </a:lnTo>
                  <a:lnTo>
                    <a:pt x="15" y="163"/>
                  </a:lnTo>
                  <a:lnTo>
                    <a:pt x="13" y="178"/>
                  </a:lnTo>
                  <a:lnTo>
                    <a:pt x="9" y="195"/>
                  </a:lnTo>
                  <a:lnTo>
                    <a:pt x="7" y="212"/>
                  </a:lnTo>
                  <a:lnTo>
                    <a:pt x="0" y="2563"/>
                  </a:lnTo>
                  <a:lnTo>
                    <a:pt x="1" y="2597"/>
                  </a:lnTo>
                  <a:lnTo>
                    <a:pt x="5" y="2630"/>
                  </a:lnTo>
                  <a:lnTo>
                    <a:pt x="10" y="2662"/>
                  </a:lnTo>
                  <a:lnTo>
                    <a:pt x="18" y="2694"/>
                  </a:lnTo>
                  <a:lnTo>
                    <a:pt x="27" y="2725"/>
                  </a:lnTo>
                  <a:lnTo>
                    <a:pt x="37" y="2756"/>
                  </a:lnTo>
                  <a:lnTo>
                    <a:pt x="50" y="2787"/>
                  </a:lnTo>
                  <a:lnTo>
                    <a:pt x="65" y="2817"/>
                  </a:lnTo>
                  <a:lnTo>
                    <a:pt x="79" y="2848"/>
                  </a:lnTo>
                  <a:lnTo>
                    <a:pt x="96" y="2878"/>
                  </a:lnTo>
                  <a:lnTo>
                    <a:pt x="114" y="2909"/>
                  </a:lnTo>
                  <a:lnTo>
                    <a:pt x="134" y="2941"/>
                  </a:lnTo>
                  <a:lnTo>
                    <a:pt x="174" y="3004"/>
                  </a:lnTo>
                  <a:lnTo>
                    <a:pt x="220" y="3071"/>
                  </a:lnTo>
                  <a:lnTo>
                    <a:pt x="2313" y="4278"/>
                  </a:lnTo>
                  <a:lnTo>
                    <a:pt x="2343" y="4294"/>
                  </a:lnTo>
                  <a:lnTo>
                    <a:pt x="2372" y="4309"/>
                  </a:lnTo>
                  <a:lnTo>
                    <a:pt x="2400" y="4321"/>
                  </a:lnTo>
                  <a:lnTo>
                    <a:pt x="2430" y="4332"/>
                  </a:lnTo>
                  <a:lnTo>
                    <a:pt x="2458" y="4339"/>
                  </a:lnTo>
                  <a:lnTo>
                    <a:pt x="2486" y="4346"/>
                  </a:lnTo>
                  <a:lnTo>
                    <a:pt x="2516" y="4351"/>
                  </a:lnTo>
                  <a:lnTo>
                    <a:pt x="2543" y="4353"/>
                  </a:lnTo>
                  <a:lnTo>
                    <a:pt x="2571" y="4353"/>
                  </a:lnTo>
                  <a:lnTo>
                    <a:pt x="2600" y="4351"/>
                  </a:lnTo>
                  <a:lnTo>
                    <a:pt x="2628" y="4346"/>
                  </a:lnTo>
                  <a:lnTo>
                    <a:pt x="2655" y="4341"/>
                  </a:lnTo>
                  <a:lnTo>
                    <a:pt x="2682" y="4332"/>
                  </a:lnTo>
                  <a:lnTo>
                    <a:pt x="2710" y="4321"/>
                  </a:lnTo>
                  <a:lnTo>
                    <a:pt x="2738" y="4308"/>
                  </a:lnTo>
                  <a:lnTo>
                    <a:pt x="2765" y="4293"/>
                  </a:lnTo>
                  <a:lnTo>
                    <a:pt x="4852" y="3085"/>
                  </a:lnTo>
                  <a:lnTo>
                    <a:pt x="4879" y="3061"/>
                  </a:lnTo>
                  <a:lnTo>
                    <a:pt x="4905" y="3036"/>
                  </a:lnTo>
                  <a:lnTo>
                    <a:pt x="4929" y="3010"/>
                  </a:lnTo>
                  <a:lnTo>
                    <a:pt x="4950" y="2983"/>
                  </a:lnTo>
                  <a:lnTo>
                    <a:pt x="4970" y="2955"/>
                  </a:lnTo>
                  <a:lnTo>
                    <a:pt x="4990" y="2927"/>
                  </a:lnTo>
                  <a:lnTo>
                    <a:pt x="5008" y="2899"/>
                  </a:lnTo>
                  <a:lnTo>
                    <a:pt x="5024" y="2869"/>
                  </a:lnTo>
                  <a:lnTo>
                    <a:pt x="5038" y="2839"/>
                  </a:lnTo>
                  <a:lnTo>
                    <a:pt x="5051" y="2807"/>
                  </a:lnTo>
                  <a:lnTo>
                    <a:pt x="5063" y="2775"/>
                  </a:lnTo>
                  <a:lnTo>
                    <a:pt x="5073" y="2742"/>
                  </a:lnTo>
                  <a:lnTo>
                    <a:pt x="5082" y="2710"/>
                  </a:lnTo>
                  <a:lnTo>
                    <a:pt x="5090" y="2676"/>
                  </a:lnTo>
                  <a:lnTo>
                    <a:pt x="5096" y="2640"/>
                  </a:lnTo>
                  <a:lnTo>
                    <a:pt x="5102" y="2605"/>
                  </a:lnTo>
                  <a:lnTo>
                    <a:pt x="5136" y="382"/>
                  </a:lnTo>
                  <a:lnTo>
                    <a:pt x="5134" y="357"/>
                  </a:lnTo>
                  <a:lnTo>
                    <a:pt x="5133" y="335"/>
                  </a:lnTo>
                  <a:lnTo>
                    <a:pt x="5131" y="312"/>
                  </a:lnTo>
                  <a:lnTo>
                    <a:pt x="5129" y="291"/>
                  </a:lnTo>
                  <a:lnTo>
                    <a:pt x="5125" y="270"/>
                  </a:lnTo>
                  <a:lnTo>
                    <a:pt x="5122" y="250"/>
                  </a:lnTo>
                  <a:lnTo>
                    <a:pt x="5118" y="232"/>
                  </a:lnTo>
                  <a:lnTo>
                    <a:pt x="5113" y="215"/>
                  </a:lnTo>
                  <a:lnTo>
                    <a:pt x="5107" y="198"/>
                  </a:lnTo>
                  <a:lnTo>
                    <a:pt x="5102" y="182"/>
                  </a:lnTo>
                  <a:lnTo>
                    <a:pt x="5096" y="167"/>
                  </a:lnTo>
                  <a:lnTo>
                    <a:pt x="5089" y="152"/>
                  </a:lnTo>
                  <a:lnTo>
                    <a:pt x="5082" y="140"/>
                  </a:lnTo>
                  <a:lnTo>
                    <a:pt x="5075" y="127"/>
                  </a:lnTo>
                  <a:lnTo>
                    <a:pt x="5067" y="116"/>
                  </a:lnTo>
                  <a:lnTo>
                    <a:pt x="5058" y="105"/>
                  </a:lnTo>
                  <a:lnTo>
                    <a:pt x="5049" y="96"/>
                  </a:lnTo>
                  <a:lnTo>
                    <a:pt x="5039" y="87"/>
                  </a:lnTo>
                  <a:lnTo>
                    <a:pt x="5029" y="79"/>
                  </a:lnTo>
                  <a:lnTo>
                    <a:pt x="5019" y="71"/>
                  </a:lnTo>
                  <a:lnTo>
                    <a:pt x="5008" y="64"/>
                  </a:lnTo>
                  <a:lnTo>
                    <a:pt x="4998" y="58"/>
                  </a:lnTo>
                  <a:lnTo>
                    <a:pt x="4985" y="53"/>
                  </a:lnTo>
                  <a:lnTo>
                    <a:pt x="4974" y="48"/>
                  </a:lnTo>
                  <a:lnTo>
                    <a:pt x="4961" y="45"/>
                  </a:lnTo>
                  <a:lnTo>
                    <a:pt x="4949" y="41"/>
                  </a:lnTo>
                  <a:lnTo>
                    <a:pt x="4935" y="39"/>
                  </a:lnTo>
                  <a:lnTo>
                    <a:pt x="4922" y="37"/>
                  </a:lnTo>
                  <a:lnTo>
                    <a:pt x="4908" y="36"/>
                  </a:lnTo>
                  <a:lnTo>
                    <a:pt x="4894" y="36"/>
                  </a:lnTo>
                  <a:lnTo>
                    <a:pt x="4879" y="36"/>
                  </a:lnTo>
                  <a:lnTo>
                    <a:pt x="4864" y="37"/>
                  </a:lnTo>
                  <a:lnTo>
                    <a:pt x="3014" y="1095"/>
                  </a:lnTo>
                  <a:lnTo>
                    <a:pt x="2986" y="1110"/>
                  </a:lnTo>
                  <a:lnTo>
                    <a:pt x="2959" y="1123"/>
                  </a:lnTo>
                  <a:lnTo>
                    <a:pt x="2932" y="1136"/>
                  </a:lnTo>
                  <a:lnTo>
                    <a:pt x="2905" y="1148"/>
                  </a:lnTo>
                  <a:lnTo>
                    <a:pt x="2878" y="1159"/>
                  </a:lnTo>
                  <a:lnTo>
                    <a:pt x="2851" y="1169"/>
                  </a:lnTo>
                  <a:lnTo>
                    <a:pt x="2824" y="1179"/>
                  </a:lnTo>
                  <a:lnTo>
                    <a:pt x="2796" y="1187"/>
                  </a:lnTo>
                  <a:lnTo>
                    <a:pt x="2769" y="1195"/>
                  </a:lnTo>
                  <a:lnTo>
                    <a:pt x="2741" y="1203"/>
                  </a:lnTo>
                  <a:lnTo>
                    <a:pt x="2714" y="1209"/>
                  </a:lnTo>
                  <a:lnTo>
                    <a:pt x="2687" y="1214"/>
                  </a:lnTo>
                  <a:lnTo>
                    <a:pt x="2658" y="1219"/>
                  </a:lnTo>
                  <a:lnTo>
                    <a:pt x="2630" y="1222"/>
                  </a:lnTo>
                  <a:lnTo>
                    <a:pt x="2603" y="1225"/>
                  </a:lnTo>
                  <a:lnTo>
                    <a:pt x="2575" y="1227"/>
                  </a:lnTo>
                  <a:lnTo>
                    <a:pt x="2546" y="1227"/>
                  </a:lnTo>
                  <a:lnTo>
                    <a:pt x="2518" y="1227"/>
                  </a:lnTo>
                  <a:lnTo>
                    <a:pt x="2490" y="1226"/>
                  </a:lnTo>
                  <a:lnTo>
                    <a:pt x="2462" y="1223"/>
                  </a:lnTo>
                  <a:lnTo>
                    <a:pt x="2433" y="1220"/>
                  </a:lnTo>
                  <a:lnTo>
                    <a:pt x="2405" y="1216"/>
                  </a:lnTo>
                  <a:lnTo>
                    <a:pt x="2377" y="1210"/>
                  </a:lnTo>
                  <a:lnTo>
                    <a:pt x="2347" y="1204"/>
                  </a:lnTo>
                  <a:lnTo>
                    <a:pt x="2319" y="1196"/>
                  </a:lnTo>
                  <a:lnTo>
                    <a:pt x="2290" y="1188"/>
                  </a:lnTo>
                  <a:lnTo>
                    <a:pt x="2261" y="1178"/>
                  </a:lnTo>
                  <a:lnTo>
                    <a:pt x="2232" y="1167"/>
                  </a:lnTo>
                  <a:lnTo>
                    <a:pt x="2203" y="1155"/>
                  </a:lnTo>
                  <a:lnTo>
                    <a:pt x="2173" y="1142"/>
                  </a:lnTo>
                  <a:lnTo>
                    <a:pt x="2144" y="1128"/>
                  </a:lnTo>
                  <a:lnTo>
                    <a:pt x="2114" y="1112"/>
                  </a:lnTo>
                  <a:lnTo>
                    <a:pt x="287" y="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657F92-3915-4833-B6F1-FD31B30E12E7}"/>
              </a:ext>
            </a:extLst>
          </p:cNvPr>
          <p:cNvSpPr txBox="1"/>
          <p:nvPr/>
        </p:nvSpPr>
        <p:spPr>
          <a:xfrm>
            <a:off x="7162704" y="2507908"/>
            <a:ext cx="1681016" cy="37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Development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AFBF7-834E-4DF7-914D-DD11C9631398}"/>
              </a:ext>
            </a:extLst>
          </p:cNvPr>
          <p:cNvSpPr txBox="1"/>
          <p:nvPr/>
        </p:nvSpPr>
        <p:spPr>
          <a:xfrm>
            <a:off x="5792815" y="4658798"/>
            <a:ext cx="1531046" cy="37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ED37B7-120A-4108-8354-DACCF1B79B1C}"/>
              </a:ext>
            </a:extLst>
          </p:cNvPr>
          <p:cNvSpPr txBox="1"/>
          <p:nvPr/>
        </p:nvSpPr>
        <p:spPr>
          <a:xfrm>
            <a:off x="8657010" y="4658798"/>
            <a:ext cx="1681016" cy="37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F73BD-9250-4111-9B0E-CC498DE95C00}"/>
              </a:ext>
            </a:extLst>
          </p:cNvPr>
          <p:cNvSpPr txBox="1"/>
          <p:nvPr/>
        </p:nvSpPr>
        <p:spPr>
          <a:xfrm>
            <a:off x="4298590" y="4524328"/>
            <a:ext cx="133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Up and Down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A50D65-C88C-4DD0-9C8D-09BBB5E96876}"/>
              </a:ext>
            </a:extLst>
          </p:cNvPr>
          <p:cNvSpPr txBox="1"/>
          <p:nvPr/>
        </p:nvSpPr>
        <p:spPr>
          <a:xfrm>
            <a:off x="6933494" y="1124498"/>
            <a:ext cx="2161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Build Application &amp;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7E4B84-3824-4C3B-9EDA-9BE1C90DC3E5}"/>
              </a:ext>
            </a:extLst>
          </p:cNvPr>
          <p:cNvSpPr txBox="1"/>
          <p:nvPr/>
        </p:nvSpPr>
        <p:spPr>
          <a:xfrm>
            <a:off x="10265057" y="4524328"/>
            <a:ext cx="168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Monitor and Upgrade</a:t>
            </a:r>
          </a:p>
        </p:txBody>
      </p:sp>
      <p:pic>
        <p:nvPicPr>
          <p:cNvPr id="5" name="Graphic 4" descr="Repeat with solid fill">
            <a:extLst>
              <a:ext uri="{FF2B5EF4-FFF2-40B4-BE49-F238E27FC236}">
                <a16:creationId xmlns:a16="http://schemas.microsoft.com/office/drawing/2014/main" id="{AB3AA234-F3DB-4873-A67B-BF03F5651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9617" y="3818415"/>
            <a:ext cx="914400" cy="914400"/>
          </a:xfrm>
          <a:prstGeom prst="rect">
            <a:avLst/>
          </a:prstGeom>
        </p:spPr>
      </p:pic>
      <p:pic>
        <p:nvPicPr>
          <p:cNvPr id="22" name="Graphic 21" descr="Sort with solid fill">
            <a:extLst>
              <a:ext uri="{FF2B5EF4-FFF2-40B4-BE49-F238E27FC236}">
                <a16:creationId xmlns:a16="http://schemas.microsoft.com/office/drawing/2014/main" id="{56E898FD-1CAA-43CC-8958-6F9B4C3AF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6610" y="3459660"/>
            <a:ext cx="567771" cy="567771"/>
          </a:xfrm>
          <a:prstGeom prst="rect">
            <a:avLst/>
          </a:prstGeom>
        </p:spPr>
      </p:pic>
      <p:pic>
        <p:nvPicPr>
          <p:cNvPr id="24" name="Graphic 23" descr="Checklist with solid fill">
            <a:extLst>
              <a:ext uri="{FF2B5EF4-FFF2-40B4-BE49-F238E27FC236}">
                <a16:creationId xmlns:a16="http://schemas.microsoft.com/office/drawing/2014/main" id="{8B25B48A-3F24-4023-B0D5-5F6243FF04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4319" y="5180982"/>
            <a:ext cx="567771" cy="567771"/>
          </a:xfrm>
          <a:prstGeom prst="rect">
            <a:avLst/>
          </a:prstGeom>
        </p:spPr>
      </p:pic>
      <p:pic>
        <p:nvPicPr>
          <p:cNvPr id="26" name="Graphic 25" descr="Hockey Stick Curve Graph with solid fill">
            <a:extLst>
              <a:ext uri="{FF2B5EF4-FFF2-40B4-BE49-F238E27FC236}">
                <a16:creationId xmlns:a16="http://schemas.microsoft.com/office/drawing/2014/main" id="{E8C5D10A-2693-45FE-B9BE-1450EB5689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70335" y="3413163"/>
            <a:ext cx="567771" cy="56777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785C32D-80E7-4490-8FEE-D5B12AA688BF}"/>
              </a:ext>
            </a:extLst>
          </p:cNvPr>
          <p:cNvGrpSpPr/>
          <p:nvPr/>
        </p:nvGrpSpPr>
        <p:grpSpPr>
          <a:xfrm>
            <a:off x="655321" y="1002983"/>
            <a:ext cx="6062942" cy="489815"/>
            <a:chOff x="208378" y="1210958"/>
            <a:chExt cx="8097070" cy="65414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49528DD-3B8A-4E02-978A-80E32346F36B}"/>
                </a:ext>
              </a:extLst>
            </p:cNvPr>
            <p:cNvSpPr/>
            <p:nvPr/>
          </p:nvSpPr>
          <p:spPr>
            <a:xfrm>
              <a:off x="208378" y="1210958"/>
              <a:ext cx="654148" cy="654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BC4F099-D3F2-4702-8947-F975439EE3B3}"/>
                </a:ext>
              </a:extLst>
            </p:cNvPr>
            <p:cNvSpPr/>
            <p:nvPr/>
          </p:nvSpPr>
          <p:spPr>
            <a:xfrm>
              <a:off x="489878" y="1819386"/>
              <a:ext cx="7815570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773508-861C-46E2-86FE-A7D3CB8F32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143" y="1267723"/>
              <a:ext cx="540618" cy="54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376552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5333</TotalTime>
  <Words>1086</Words>
  <Application>Microsoft Office PowerPoint</Application>
  <PresentationFormat>Widescreen</PresentationFormat>
  <Paragraphs>234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72 Condensed</vt:lpstr>
      <vt:lpstr>Arial</vt:lpstr>
      <vt:lpstr>Arial Regular</vt:lpstr>
      <vt:lpstr>Arial-ItalicMT</vt:lpstr>
      <vt:lpstr>Calibri</vt:lpstr>
      <vt:lpstr>Calibri Light</vt:lpstr>
      <vt:lpstr>Cambria</vt:lpstr>
      <vt:lpstr>Montserrat</vt:lpstr>
      <vt:lpstr>Roboto</vt:lpstr>
      <vt:lpstr>Verdana</vt:lpstr>
      <vt:lpstr>Wingdings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ON-PREMISE V/S CLOUD</vt:lpstr>
      <vt:lpstr>TYPE OF CLOUD OFFERINGS</vt:lpstr>
      <vt:lpstr>WHAT IS SAP CLOUD FOUNDRY?</vt:lpstr>
      <vt:lpstr>SAP CLOUD FOUNDRY ARCHITECTURE</vt:lpstr>
      <vt:lpstr>WHY CLOUD FOUNDRY</vt:lpstr>
      <vt:lpstr>WHY CF</vt:lpstr>
      <vt:lpstr>WHY CF?</vt:lpstr>
      <vt:lpstr>HISTORY OF CF</vt:lpstr>
      <vt:lpstr>SETUP CLOUD PLATFORM ACCOUNT STRUCTURE</vt:lpstr>
      <vt:lpstr>EXAMPLE – CF ORG STRUCTURE</vt:lpstr>
      <vt:lpstr>HANDS-ON – SETUP YOUR ACCOUNT</vt:lpstr>
      <vt:lpstr>HANDS-ON – INSTALLING TOOLS</vt:lpstr>
      <vt:lpstr>HANDS-ON – CREATE AND DEPLOY YOUR FIRST APP</vt:lpstr>
      <vt:lpstr>UNDER THE HOOD</vt:lpstr>
      <vt:lpstr>PowerPoint Presentation</vt:lpstr>
      <vt:lpstr>MICROSERVICE – SAP’S TRADITIONAL DEVELOPMENT AND DEPLOYMENT MODEL</vt:lpstr>
      <vt:lpstr>ADVANTAGES</vt:lpstr>
      <vt:lpstr>IN NUTSHELL</vt:lpstr>
      <vt:lpstr>INTRODUCTION TO SPRING, DEPENDENCY INJECTION</vt:lpstr>
      <vt:lpstr>SPRING BOOT</vt:lpstr>
      <vt:lpstr>HANDS-ON : SPRING BASICS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5725</cp:revision>
  <dcterms:created xsi:type="dcterms:W3CDTF">2020-10-03T07:29:13Z</dcterms:created>
  <dcterms:modified xsi:type="dcterms:W3CDTF">2022-07-03T07:38:15Z</dcterms:modified>
</cp:coreProperties>
</file>